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3"/>
  </p:notesMasterIdLst>
  <p:sldIdLst>
    <p:sldId id="256" r:id="rId2"/>
    <p:sldId id="258" r:id="rId3"/>
    <p:sldId id="318" r:id="rId4"/>
    <p:sldId id="260" r:id="rId5"/>
    <p:sldId id="265" r:id="rId6"/>
    <p:sldId id="266" r:id="rId7"/>
    <p:sldId id="267" r:id="rId8"/>
    <p:sldId id="259" r:id="rId9"/>
    <p:sldId id="261" r:id="rId10"/>
    <p:sldId id="319" r:id="rId11"/>
    <p:sldId id="268" r:id="rId12"/>
    <p:sldId id="287" r:id="rId13"/>
    <p:sldId id="288" r:id="rId14"/>
    <p:sldId id="273" r:id="rId15"/>
    <p:sldId id="270" r:id="rId16"/>
    <p:sldId id="269" r:id="rId17"/>
    <p:sldId id="271" r:id="rId18"/>
    <p:sldId id="274" r:id="rId19"/>
    <p:sldId id="275" r:id="rId20"/>
    <p:sldId id="276" r:id="rId21"/>
    <p:sldId id="320" r:id="rId22"/>
    <p:sldId id="321" r:id="rId23"/>
    <p:sldId id="272" r:id="rId24"/>
    <p:sldId id="286" r:id="rId25"/>
    <p:sldId id="277" r:id="rId26"/>
    <p:sldId id="280" r:id="rId27"/>
    <p:sldId id="279" r:id="rId28"/>
    <p:sldId id="281" r:id="rId29"/>
    <p:sldId id="282" r:id="rId30"/>
    <p:sldId id="283" r:id="rId31"/>
    <p:sldId id="278" r:id="rId32"/>
    <p:sldId id="284" r:id="rId33"/>
    <p:sldId id="322" r:id="rId34"/>
    <p:sldId id="323" r:id="rId35"/>
    <p:sldId id="292" r:id="rId36"/>
    <p:sldId id="290" r:id="rId37"/>
    <p:sldId id="291" r:id="rId38"/>
    <p:sldId id="293" r:id="rId39"/>
    <p:sldId id="294" r:id="rId40"/>
    <p:sldId id="295" r:id="rId41"/>
    <p:sldId id="324" r:id="rId42"/>
    <p:sldId id="296" r:id="rId43"/>
    <p:sldId id="326" r:id="rId44"/>
    <p:sldId id="313" r:id="rId45"/>
    <p:sldId id="309" r:id="rId46"/>
    <p:sldId id="325" r:id="rId47"/>
    <p:sldId id="314" r:id="rId48"/>
    <p:sldId id="315" r:id="rId49"/>
    <p:sldId id="316" r:id="rId50"/>
    <p:sldId id="317" r:id="rId51"/>
    <p:sldId id="262" r:id="rId52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88" autoAdjust="0"/>
    <p:restoredTop sz="93812" autoAdjust="0"/>
  </p:normalViewPr>
  <p:slideViewPr>
    <p:cSldViewPr snapToGrid="0">
      <p:cViewPr varScale="1">
        <p:scale>
          <a:sx n="102" d="100"/>
          <a:sy n="102" d="100"/>
        </p:scale>
        <p:origin x="1164" y="1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5958"/>
    </p:cViewPr>
  </p:outlineViewPr>
  <p:notesTextViewPr>
    <p:cViewPr>
      <p:scale>
        <a:sx n="1" d="1"/>
        <a:sy n="1" d="1"/>
      </p:scale>
      <p:origin x="0" y="0"/>
    </p:cViewPr>
  </p:notesText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F4DBCB-3AC3-4582-A5DF-0A8DD41D7658}" type="datetimeFigureOut">
              <a:rPr lang="ko-KR" altLang="en-US" smtClean="0"/>
              <a:t>2023-04-12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AB2BFE-928E-4A31-B553-39B20AE33E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81614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B5D8A-AEA9-4C6D-AE1C-F44ABF380E55}" type="datetimeFigureOut">
              <a:rPr lang="ko-KR" altLang="en-US" smtClean="0"/>
              <a:t>2023-04-12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19A77-4BD7-437F-8DB7-04E20491DC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21004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B5D8A-AEA9-4C6D-AE1C-F44ABF380E55}" type="datetimeFigureOut">
              <a:rPr lang="ko-KR" altLang="en-US" smtClean="0"/>
              <a:t>2023-04-12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19A77-4BD7-437F-8DB7-04E20491DC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32750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B5D8A-AEA9-4C6D-AE1C-F44ABF380E55}" type="datetimeFigureOut">
              <a:rPr lang="ko-KR" altLang="en-US" smtClean="0"/>
              <a:t>2023-04-12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19A77-4BD7-437F-8DB7-04E20491DC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80980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B5D8A-AEA9-4C6D-AE1C-F44ABF380E55}" type="datetimeFigureOut">
              <a:rPr lang="ko-KR" altLang="en-US" smtClean="0"/>
              <a:t>2023-04-12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19A77-4BD7-437F-8DB7-04E20491DC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62046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B5D8A-AEA9-4C6D-AE1C-F44ABF380E55}" type="datetimeFigureOut">
              <a:rPr lang="ko-KR" altLang="en-US" smtClean="0"/>
              <a:t>2023-04-12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19A77-4BD7-437F-8DB7-04E20491DC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13123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B5D8A-AEA9-4C6D-AE1C-F44ABF380E55}" type="datetimeFigureOut">
              <a:rPr lang="ko-KR" altLang="en-US" smtClean="0"/>
              <a:t>2023-04-12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19A77-4BD7-437F-8DB7-04E20491DC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64596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B5D8A-AEA9-4C6D-AE1C-F44ABF380E55}" type="datetimeFigureOut">
              <a:rPr lang="ko-KR" altLang="en-US" smtClean="0"/>
              <a:t>2023-04-12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19A77-4BD7-437F-8DB7-04E20491DC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71619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B5D8A-AEA9-4C6D-AE1C-F44ABF380E55}" type="datetimeFigureOut">
              <a:rPr lang="ko-KR" altLang="en-US" smtClean="0"/>
              <a:t>2023-04-12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19A77-4BD7-437F-8DB7-04E20491DC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21257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B5D8A-AEA9-4C6D-AE1C-F44ABF380E55}" type="datetimeFigureOut">
              <a:rPr lang="ko-KR" altLang="en-US" smtClean="0"/>
              <a:t>2023-04-12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19A77-4BD7-437F-8DB7-04E20491DC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13148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B5D8A-AEA9-4C6D-AE1C-F44ABF380E55}" type="datetimeFigureOut">
              <a:rPr lang="ko-KR" altLang="en-US" smtClean="0"/>
              <a:t>2023-04-12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19A77-4BD7-437F-8DB7-04E20491DC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1367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B5D8A-AEA9-4C6D-AE1C-F44ABF380E55}" type="datetimeFigureOut">
              <a:rPr lang="ko-KR" altLang="en-US" smtClean="0"/>
              <a:t>2023-04-12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19A77-4BD7-437F-8DB7-04E20491DC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94843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2B5D8A-AEA9-4C6D-AE1C-F44ABF380E55}" type="datetimeFigureOut">
              <a:rPr lang="ko-KR" altLang="en-US" smtClean="0"/>
              <a:t>2023-04-12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F19A77-4BD7-437F-8DB7-04E20491DC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90880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i.ytimg.com/vi/UUsA3qUHW2M/maxresdefault.jpg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t2.daumcdn.net/thumb/R720x0/?fname=http://t1.daumcdn.net/brunch/service/guest/image/orkj9dCxi8NLCMo2t_hdJenSRD8.PNG" TargetMode="Externa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i.ytimg.com/vi/UUsA3qUHW2M/maxresdefault.jpg" TargetMode="External"/><Relationship Id="rId7" Type="http://schemas.openxmlformats.org/officeDocument/2006/relationships/hyperlink" Target="https://play-lh.googleusercontent.com/wTJN87AyUFNBPEU5ScNQP_bpzTlIHKc9b8RomUgIT3Y3UcVPThYdTQG4QQGUUuQZxPdh=w526-h296-rw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hyperlink" Target="https://t2.daumcdn.net/thumb/R720x0/?fname=http://t1.daumcdn.net/brunch/service/guest/image/orkj9dCxi8NLCMo2t_hdJenSRD8.PNG" TargetMode="External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i.ytimg.com/vi/UUsA3qUHW2M/maxresdefault.jpg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t2.daumcdn.net/thumb/R720x0/?fname=http://t1.daumcdn.net/brunch/service/guest/image/orkj9dCxi8NLCMo2t_hdJenSRD8.PNG" TargetMode="Externa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i.ytimg.com/vi/UUsA3qUHW2M/maxresdefault.jpg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t2.daumcdn.net/thumb/R720x0/?fname=http://t1.daumcdn.net/brunch/service/guest/image/orkj9dCxi8NLCMo2t_hdJenSRD8.PNG" TargetMode="Externa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https://www.diygenius.com/wp-content/uploads/2015/02/exercising-while-traveling.jpg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" name="AutoShape 4" descr="https://www.diygenius.com/wp-content/uploads/2015/02/exercising-while-traveling.jpg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6" descr="https://www.diygenius.com/wp-content/uploads/2015/02/exercising-while-traveling.jpg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AutoShape 8" descr="https://www.diygenius.com/wp-content/uploads/2015/02/exercising-while-traveling.jpg"/>
          <p:cNvSpPr>
            <a:spLocks noChangeAspect="1" noChangeArrowheads="1"/>
          </p:cNvSpPr>
          <p:nvPr/>
        </p:nvSpPr>
        <p:spPr bwMode="auto">
          <a:xfrm>
            <a:off x="6254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대각선 줄무늬 7"/>
          <p:cNvSpPr/>
          <p:nvPr/>
        </p:nvSpPr>
        <p:spPr>
          <a:xfrm>
            <a:off x="0" y="0"/>
            <a:ext cx="2411760" cy="2637720"/>
          </a:xfrm>
          <a:prstGeom prst="diagStripe">
            <a:avLst>
              <a:gd name="adj" fmla="val 85931"/>
            </a:avLst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대각선 줄무늬 13"/>
          <p:cNvSpPr/>
          <p:nvPr/>
        </p:nvSpPr>
        <p:spPr>
          <a:xfrm>
            <a:off x="0" y="0"/>
            <a:ext cx="3059832" cy="3271791"/>
          </a:xfrm>
          <a:prstGeom prst="diagStripe">
            <a:avLst>
              <a:gd name="adj" fmla="val 85931"/>
            </a:avLst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" name="대각선 줄무늬 14"/>
          <p:cNvSpPr/>
          <p:nvPr/>
        </p:nvSpPr>
        <p:spPr>
          <a:xfrm>
            <a:off x="0" y="0"/>
            <a:ext cx="3707904" cy="4352220"/>
          </a:xfrm>
          <a:prstGeom prst="diagStripe">
            <a:avLst>
              <a:gd name="adj" fmla="val 85931"/>
            </a:avLst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1475656" y="2429453"/>
            <a:ext cx="6690148" cy="1426967"/>
            <a:chOff x="1698276" y="1602064"/>
            <a:chExt cx="6690148" cy="1426967"/>
          </a:xfrm>
        </p:grpSpPr>
        <p:cxnSp>
          <p:nvCxnSpPr>
            <p:cNvPr id="12" name="직선 연결선 11"/>
            <p:cNvCxnSpPr/>
            <p:nvPr/>
          </p:nvCxnSpPr>
          <p:spPr>
            <a:xfrm>
              <a:off x="2520883" y="2996952"/>
              <a:ext cx="5867541" cy="0"/>
            </a:xfrm>
            <a:prstGeom prst="line">
              <a:avLst/>
            </a:prstGeom>
            <a:ln w="53975" cap="rnd">
              <a:solidFill>
                <a:schemeClr val="tx1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37" name="Picture 13" descr="C:\Users\LG\Downloads\1494588656_running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98276" y="1602064"/>
              <a:ext cx="1426967" cy="14269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7" name="TextBox 16"/>
          <p:cNvSpPr txBox="1"/>
          <p:nvPr/>
        </p:nvSpPr>
        <p:spPr>
          <a:xfrm>
            <a:off x="2915816" y="2782670"/>
            <a:ext cx="361509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dirty="0">
                <a:solidFill>
                  <a:schemeClr val="tx2">
                    <a:lumMod val="50000"/>
                  </a:schemeClr>
                </a:solidFill>
                <a:latin typeface="210 맨발의청춘 R" pitchFamily="18" charset="-127"/>
                <a:ea typeface="210 맨발의청춘 R" pitchFamily="18" charset="-127"/>
              </a:rPr>
              <a:t>헬스 웨어러블을 이용한</a:t>
            </a:r>
            <a:endParaRPr lang="en-US" altLang="ko-KR" sz="2500" dirty="0">
              <a:solidFill>
                <a:schemeClr val="tx2">
                  <a:lumMod val="50000"/>
                </a:schemeClr>
              </a:solidFill>
              <a:latin typeface="210 맨발의청춘 R" pitchFamily="18" charset="-127"/>
              <a:ea typeface="210 맨발의청춘 R" pitchFamily="18" charset="-127"/>
            </a:endParaRPr>
          </a:p>
          <a:p>
            <a:r>
              <a:rPr lang="ko-KR" altLang="en-US" sz="2500" dirty="0">
                <a:solidFill>
                  <a:schemeClr val="tx2">
                    <a:lumMod val="50000"/>
                  </a:schemeClr>
                </a:solidFill>
                <a:latin typeface="210 맨발의청춘 R" pitchFamily="18" charset="-127"/>
                <a:ea typeface="210 맨발의청춘 R" pitchFamily="18" charset="-127"/>
              </a:rPr>
              <a:t>올바른 운동자세 예측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444208" y="3945250"/>
            <a:ext cx="16610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210 맨발의청춘 R" pitchFamily="18" charset="-127"/>
                <a:ea typeface="210 맨발의청춘 R" pitchFamily="18" charset="-127"/>
              </a:rPr>
              <a:t>2023. 04. 12.</a:t>
            </a:r>
          </a:p>
          <a:p>
            <a:pPr algn="r"/>
            <a:r>
              <a:rPr lang="ko-KR" altLang="en-US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210 맨발의청춘 R" pitchFamily="18" charset="-127"/>
                <a:ea typeface="210 맨발의청춘 R" pitchFamily="18" charset="-127"/>
              </a:rPr>
              <a:t>양진모</a:t>
            </a:r>
          </a:p>
        </p:txBody>
      </p:sp>
    </p:spTree>
    <p:extLst>
      <p:ext uri="{BB962C8B-B14F-4D97-AF65-F5344CB8AC3E}">
        <p14:creationId xmlns:p14="http://schemas.microsoft.com/office/powerpoint/2010/main" val="10065755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30B6F4F5-54D3-08B3-900C-D6A6BF7101CF}"/>
              </a:ext>
            </a:extLst>
          </p:cNvPr>
          <p:cNvSpPr/>
          <p:nvPr/>
        </p:nvSpPr>
        <p:spPr>
          <a:xfrm>
            <a:off x="0" y="0"/>
            <a:ext cx="2990151" cy="6858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3267456" y="3075057"/>
            <a:ext cx="55351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chemeClr val="tx2">
                    <a:lumMod val="50000"/>
                  </a:schemeClr>
                </a:solidFill>
                <a:latin typeface="210 맨발의청춘 R" pitchFamily="18" charset="-127"/>
                <a:ea typeface="210 맨발의청춘 R" pitchFamily="18" charset="-127"/>
              </a:rPr>
              <a:t>사전 준비</a:t>
            </a:r>
          </a:p>
        </p:txBody>
      </p:sp>
    </p:spTree>
    <p:extLst>
      <p:ext uri="{BB962C8B-B14F-4D97-AF65-F5344CB8AC3E}">
        <p14:creationId xmlns:p14="http://schemas.microsoft.com/office/powerpoint/2010/main" val="14560376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30B6F4F5-54D3-08B3-900C-D6A6BF7101CF}"/>
              </a:ext>
            </a:extLst>
          </p:cNvPr>
          <p:cNvSpPr/>
          <p:nvPr/>
        </p:nvSpPr>
        <p:spPr>
          <a:xfrm>
            <a:off x="0" y="0"/>
            <a:ext cx="9144000" cy="105273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35496" y="129406"/>
            <a:ext cx="29546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>
                <a:solidFill>
                  <a:schemeClr val="tx2">
                    <a:lumMod val="50000"/>
                  </a:schemeClr>
                </a:solidFill>
                <a:latin typeface="210 맨발의청춘 R" pitchFamily="18" charset="-127"/>
                <a:ea typeface="210 맨발의청춘 R" pitchFamily="18" charset="-127"/>
              </a:rPr>
              <a:t>사전준비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E7FFFAE6-C2D9-4FB0-E06D-36990342A059}"/>
              </a:ext>
            </a:extLst>
          </p:cNvPr>
          <p:cNvGrpSpPr/>
          <p:nvPr/>
        </p:nvGrpSpPr>
        <p:grpSpPr>
          <a:xfrm>
            <a:off x="683568" y="1711179"/>
            <a:ext cx="7776864" cy="1933845"/>
            <a:chOff x="323528" y="2462077"/>
            <a:chExt cx="7776864" cy="1933845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0F10221C-8B1A-9A66-56A7-67B29FF13A9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36910" y="2462077"/>
              <a:ext cx="5963482" cy="1933845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434EFBC1-5C2E-2364-FD55-6E7B9565C39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3528" y="2523998"/>
              <a:ext cx="1162212" cy="1810003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799F9F9-BCBE-4DBB-DA13-C56B7BD46733}"/>
                </a:ext>
              </a:extLst>
            </p:cNvPr>
            <p:cNvSpPr txBox="1"/>
            <p:nvPr/>
          </p:nvSpPr>
          <p:spPr>
            <a:xfrm>
              <a:off x="1633231" y="3244333"/>
              <a:ext cx="3561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…</a:t>
              </a:r>
              <a:endParaRPr lang="ko-KR" altLang="en-US" dirty="0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FCEB5F72-5D8C-CDE4-2BEC-8F8C66132972}"/>
              </a:ext>
            </a:extLst>
          </p:cNvPr>
          <p:cNvSpPr txBox="1"/>
          <p:nvPr/>
        </p:nvSpPr>
        <p:spPr>
          <a:xfrm>
            <a:off x="430008" y="1249514"/>
            <a:ext cx="28248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2">
                    <a:lumMod val="50000"/>
                  </a:schemeClr>
                </a:solidFill>
                <a:latin typeface="210 맨발의청춘 R" pitchFamily="18" charset="-127"/>
                <a:ea typeface="210 맨발의청춘 R" pitchFamily="18" charset="-127"/>
              </a:rPr>
              <a:t>데이터셋 </a:t>
            </a:r>
            <a:r>
              <a:rPr lang="en-US" altLang="ko-KR" sz="2400" dirty="0">
                <a:solidFill>
                  <a:schemeClr val="tx2">
                    <a:lumMod val="50000"/>
                  </a:schemeClr>
                </a:solidFill>
                <a:latin typeface="210 맨발의청춘 R" pitchFamily="18" charset="-127"/>
                <a:ea typeface="210 맨발의청춘 R" pitchFamily="18" charset="-127"/>
              </a:rPr>
              <a:t>– </a:t>
            </a:r>
            <a:r>
              <a:rPr lang="ko-KR" altLang="en-US" sz="2400" dirty="0" err="1">
                <a:solidFill>
                  <a:schemeClr val="tx2">
                    <a:lumMod val="50000"/>
                  </a:schemeClr>
                </a:solidFill>
                <a:latin typeface="210 맨발의청춘 R" pitchFamily="18" charset="-127"/>
                <a:ea typeface="210 맨발의청춘 R" pitchFamily="18" charset="-127"/>
              </a:rPr>
              <a:t>덤벨</a:t>
            </a:r>
            <a:r>
              <a:rPr lang="ko-KR" altLang="en-US" sz="2400" dirty="0">
                <a:solidFill>
                  <a:schemeClr val="tx2">
                    <a:lumMod val="50000"/>
                  </a:schemeClr>
                </a:solidFill>
                <a:latin typeface="210 맨발의청춘 R" pitchFamily="18" charset="-127"/>
                <a:ea typeface="210 맨발의청춘 R" pitchFamily="18" charset="-127"/>
              </a:rPr>
              <a:t> </a:t>
            </a:r>
            <a:r>
              <a:rPr lang="ko-KR" altLang="en-US" sz="2400" dirty="0" err="1">
                <a:solidFill>
                  <a:schemeClr val="tx2">
                    <a:lumMod val="50000"/>
                  </a:schemeClr>
                </a:solidFill>
                <a:latin typeface="210 맨발의청춘 R" pitchFamily="18" charset="-127"/>
                <a:ea typeface="210 맨발의청춘 R" pitchFamily="18" charset="-127"/>
              </a:rPr>
              <a:t>컬</a:t>
            </a:r>
            <a:endParaRPr lang="ko-KR" altLang="en-US" sz="2400" dirty="0">
              <a:solidFill>
                <a:schemeClr val="tx2">
                  <a:lumMod val="50000"/>
                </a:schemeClr>
              </a:solidFill>
              <a:latin typeface="210 맨발의청춘 R" pitchFamily="18" charset="-127"/>
              <a:ea typeface="210 맨발의청춘 R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1DAA676-9B31-9054-9B6A-243668A26650}"/>
              </a:ext>
            </a:extLst>
          </p:cNvPr>
          <p:cNvSpPr txBox="1"/>
          <p:nvPr/>
        </p:nvSpPr>
        <p:spPr>
          <a:xfrm>
            <a:off x="556788" y="4077072"/>
            <a:ext cx="6511911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tx2">
                    <a:lumMod val="50000"/>
                  </a:schemeClr>
                </a:solidFill>
                <a:latin typeface="210 맨발의청춘 R" pitchFamily="18" charset="-127"/>
                <a:ea typeface="210 맨발의청춘 R" pitchFamily="18" charset="-127"/>
              </a:rPr>
              <a:t>5</a:t>
            </a:r>
            <a:r>
              <a:rPr lang="ko-KR" altLang="en-US" sz="2000" dirty="0">
                <a:solidFill>
                  <a:schemeClr val="tx2">
                    <a:lumMod val="50000"/>
                  </a:schemeClr>
                </a:solidFill>
                <a:latin typeface="210 맨발의청춘 R" pitchFamily="18" charset="-127"/>
                <a:ea typeface="210 맨발의청춘 R" pitchFamily="18" charset="-127"/>
              </a:rPr>
              <a:t>개의 자세</a:t>
            </a:r>
            <a:r>
              <a:rPr lang="en-US" altLang="ko-KR" sz="2000" dirty="0">
                <a:solidFill>
                  <a:schemeClr val="tx2">
                    <a:lumMod val="50000"/>
                  </a:schemeClr>
                </a:solidFill>
                <a:latin typeface="210 맨발의청춘 R" pitchFamily="18" charset="-127"/>
                <a:ea typeface="210 맨발의청춘 R" pitchFamily="18" charset="-127"/>
              </a:rPr>
              <a:t>: A – 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tx2">
                    <a:lumMod val="50000"/>
                  </a:schemeClr>
                </a:solidFill>
                <a:latin typeface="210 맨발의청춘 R" pitchFamily="18" charset="-127"/>
                <a:ea typeface="210 맨발의청춘 R" pitchFamily="18" charset="-127"/>
              </a:rPr>
              <a:t>자세 별 </a:t>
            </a:r>
            <a:r>
              <a:rPr lang="en-US" altLang="ko-KR" sz="2000" dirty="0">
                <a:solidFill>
                  <a:schemeClr val="tx2">
                    <a:lumMod val="50000"/>
                  </a:schemeClr>
                </a:solidFill>
                <a:latin typeface="210 맨발의청춘 R" pitchFamily="18" charset="-127"/>
                <a:ea typeface="210 맨발의청춘 R" pitchFamily="18" charset="-127"/>
              </a:rPr>
              <a:t>10</a:t>
            </a:r>
            <a:r>
              <a:rPr lang="ko-KR" altLang="en-US" sz="2000" dirty="0">
                <a:solidFill>
                  <a:schemeClr val="tx2">
                    <a:lumMod val="50000"/>
                  </a:schemeClr>
                </a:solidFill>
                <a:latin typeface="210 맨발의청춘 R" pitchFamily="18" charset="-127"/>
                <a:ea typeface="210 맨발의청춘 R" pitchFamily="18" charset="-127"/>
              </a:rPr>
              <a:t>번 반복</a:t>
            </a:r>
            <a:endParaRPr lang="en-US" altLang="ko-KR" sz="2000" dirty="0">
              <a:solidFill>
                <a:schemeClr val="tx2">
                  <a:lumMod val="50000"/>
                </a:schemeClr>
              </a:solidFill>
              <a:latin typeface="210 맨발의청춘 R" pitchFamily="18" charset="-127"/>
              <a:ea typeface="210 맨발의청춘 R" pitchFamily="18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tx2">
                    <a:lumMod val="50000"/>
                  </a:schemeClr>
                </a:solidFill>
                <a:latin typeface="210 맨발의청춘 R" pitchFamily="18" charset="-127"/>
                <a:ea typeface="210 맨발의청춘 R" pitchFamily="18" charset="-127"/>
              </a:rPr>
              <a:t>6</a:t>
            </a:r>
            <a:r>
              <a:rPr lang="ko-KR" altLang="en-US" sz="2000" dirty="0">
                <a:solidFill>
                  <a:schemeClr val="tx2">
                    <a:lumMod val="50000"/>
                  </a:schemeClr>
                </a:solidFill>
                <a:latin typeface="210 맨발의청춘 R" pitchFamily="18" charset="-127"/>
                <a:ea typeface="210 맨발의청춘 R" pitchFamily="18" charset="-127"/>
              </a:rPr>
              <a:t>명의 피실험자</a:t>
            </a:r>
            <a:endParaRPr lang="en-US" altLang="ko-KR" sz="2000" dirty="0">
              <a:solidFill>
                <a:schemeClr val="tx2">
                  <a:lumMod val="50000"/>
                </a:schemeClr>
              </a:solidFill>
              <a:latin typeface="210 맨발의청춘 R" pitchFamily="18" charset="-127"/>
              <a:ea typeface="210 맨발의청춘 R" pitchFamily="18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000" dirty="0" err="1">
                <a:solidFill>
                  <a:schemeClr val="tx2">
                    <a:lumMod val="50000"/>
                  </a:schemeClr>
                </a:solidFill>
                <a:latin typeface="210 맨발의청춘 R" pitchFamily="18" charset="-127"/>
                <a:ea typeface="210 맨발의청춘 R" pitchFamily="18" charset="-127"/>
              </a:rPr>
              <a:t>Adelmo</a:t>
            </a:r>
            <a:r>
              <a:rPr lang="en-US" altLang="ko-KR" sz="2000" dirty="0">
                <a:solidFill>
                  <a:schemeClr val="tx2">
                    <a:lumMod val="50000"/>
                  </a:schemeClr>
                </a:solidFill>
                <a:latin typeface="210 맨발의청춘 R" pitchFamily="18" charset="-127"/>
                <a:ea typeface="210 맨발의청춘 R" pitchFamily="18" charset="-127"/>
              </a:rPr>
              <a:t>, </a:t>
            </a:r>
            <a:r>
              <a:rPr lang="en-US" altLang="ko-KR" sz="2000" dirty="0" err="1">
                <a:solidFill>
                  <a:schemeClr val="tx2">
                    <a:lumMod val="50000"/>
                  </a:schemeClr>
                </a:solidFill>
                <a:latin typeface="210 맨발의청춘 R" pitchFamily="18" charset="-127"/>
                <a:ea typeface="210 맨발의청춘 R" pitchFamily="18" charset="-127"/>
              </a:rPr>
              <a:t>Carlitos</a:t>
            </a:r>
            <a:r>
              <a:rPr lang="en-US" altLang="ko-KR" sz="2000" dirty="0">
                <a:solidFill>
                  <a:schemeClr val="tx2">
                    <a:lumMod val="50000"/>
                  </a:schemeClr>
                </a:solidFill>
                <a:latin typeface="210 맨발의청춘 R" pitchFamily="18" charset="-127"/>
                <a:ea typeface="210 맨발의청춘 R" pitchFamily="18" charset="-127"/>
              </a:rPr>
              <a:t>, Charles, </a:t>
            </a:r>
            <a:r>
              <a:rPr lang="en-US" altLang="ko-KR" sz="2000" dirty="0" err="1">
                <a:solidFill>
                  <a:schemeClr val="tx2">
                    <a:lumMod val="50000"/>
                  </a:schemeClr>
                </a:solidFill>
                <a:latin typeface="210 맨발의청춘 R" pitchFamily="18" charset="-127"/>
                <a:ea typeface="210 맨발의청춘 R" pitchFamily="18" charset="-127"/>
              </a:rPr>
              <a:t>Eurico</a:t>
            </a:r>
            <a:r>
              <a:rPr lang="en-US" altLang="ko-KR" sz="2000" dirty="0">
                <a:solidFill>
                  <a:schemeClr val="tx2">
                    <a:lumMod val="50000"/>
                  </a:schemeClr>
                </a:solidFill>
                <a:latin typeface="210 맨발의청춘 R" pitchFamily="18" charset="-127"/>
                <a:ea typeface="210 맨발의청춘 R" pitchFamily="18" charset="-127"/>
              </a:rPr>
              <a:t>, Jeremy, Pedro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tx2">
                    <a:lumMod val="50000"/>
                  </a:schemeClr>
                </a:solidFill>
                <a:latin typeface="210 맨발의청춘 R" pitchFamily="18" charset="-127"/>
                <a:ea typeface="210 맨발의청춘 R" pitchFamily="18" charset="-127"/>
              </a:rPr>
              <a:t>4</a:t>
            </a:r>
            <a:r>
              <a:rPr lang="ko-KR" altLang="en-US" sz="2000" dirty="0">
                <a:solidFill>
                  <a:schemeClr val="tx2">
                    <a:lumMod val="50000"/>
                  </a:schemeClr>
                </a:solidFill>
                <a:latin typeface="210 맨발의청춘 R" pitchFamily="18" charset="-127"/>
                <a:ea typeface="210 맨발의청춘 R" pitchFamily="18" charset="-127"/>
              </a:rPr>
              <a:t>개의 센서</a:t>
            </a:r>
            <a:endParaRPr lang="en-US" altLang="ko-KR" sz="2000" dirty="0">
              <a:solidFill>
                <a:schemeClr val="tx2">
                  <a:lumMod val="50000"/>
                </a:schemeClr>
              </a:solidFill>
              <a:latin typeface="210 맨발의청춘 R" pitchFamily="18" charset="-127"/>
              <a:ea typeface="210 맨발의청춘 R" pitchFamily="18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tx2">
                    <a:lumMod val="50000"/>
                  </a:schemeClr>
                </a:solidFill>
                <a:latin typeface="210 맨발의청춘 R" pitchFamily="18" charset="-127"/>
                <a:ea typeface="210 맨발의청춘 R" pitchFamily="18" charset="-127"/>
              </a:rPr>
              <a:t>팔</a:t>
            </a:r>
            <a:r>
              <a:rPr lang="en-US" altLang="ko-KR" sz="2000" dirty="0">
                <a:solidFill>
                  <a:schemeClr val="tx2">
                    <a:lumMod val="50000"/>
                  </a:schemeClr>
                </a:solidFill>
                <a:latin typeface="210 맨발의청춘 R" pitchFamily="18" charset="-127"/>
                <a:ea typeface="210 맨발의청춘 R" pitchFamily="18" charset="-127"/>
              </a:rPr>
              <a:t>, </a:t>
            </a:r>
            <a:r>
              <a:rPr lang="ko-KR" altLang="en-US" sz="2000" dirty="0" err="1">
                <a:solidFill>
                  <a:schemeClr val="tx2">
                    <a:lumMod val="50000"/>
                  </a:schemeClr>
                </a:solidFill>
                <a:latin typeface="210 맨발의청춘 R" pitchFamily="18" charset="-127"/>
                <a:ea typeface="210 맨발의청춘 R" pitchFamily="18" charset="-127"/>
              </a:rPr>
              <a:t>전완</a:t>
            </a:r>
            <a:r>
              <a:rPr lang="en-US" altLang="ko-KR" sz="2000" dirty="0">
                <a:solidFill>
                  <a:schemeClr val="tx2">
                    <a:lumMod val="50000"/>
                  </a:schemeClr>
                </a:solidFill>
                <a:latin typeface="210 맨발의청춘 R" pitchFamily="18" charset="-127"/>
                <a:ea typeface="210 맨발의청춘 R" pitchFamily="18" charset="-127"/>
              </a:rPr>
              <a:t>, </a:t>
            </a:r>
            <a:r>
              <a:rPr lang="ko-KR" altLang="en-US" sz="2000" dirty="0">
                <a:solidFill>
                  <a:schemeClr val="tx2">
                    <a:lumMod val="50000"/>
                  </a:schemeClr>
                </a:solidFill>
                <a:latin typeface="210 맨발의청춘 R" pitchFamily="18" charset="-127"/>
                <a:ea typeface="210 맨발의청춘 R" pitchFamily="18" charset="-127"/>
              </a:rPr>
              <a:t>허리</a:t>
            </a:r>
            <a:r>
              <a:rPr lang="en-US" altLang="ko-KR" sz="2000" dirty="0">
                <a:solidFill>
                  <a:schemeClr val="tx2">
                    <a:lumMod val="50000"/>
                  </a:schemeClr>
                </a:solidFill>
                <a:latin typeface="210 맨발의청춘 R" pitchFamily="18" charset="-127"/>
                <a:ea typeface="210 맨발의청춘 R" pitchFamily="18" charset="-127"/>
              </a:rPr>
              <a:t>, </a:t>
            </a:r>
            <a:r>
              <a:rPr lang="ko-KR" altLang="en-US" sz="2000" dirty="0" err="1">
                <a:solidFill>
                  <a:schemeClr val="tx2">
                    <a:lumMod val="50000"/>
                  </a:schemeClr>
                </a:solidFill>
                <a:latin typeface="210 맨발의청춘 R" pitchFamily="18" charset="-127"/>
                <a:ea typeface="210 맨발의청춘 R" pitchFamily="18" charset="-127"/>
              </a:rPr>
              <a:t>덤벨</a:t>
            </a:r>
            <a:endParaRPr lang="en-US" altLang="ko-KR" sz="2000" dirty="0">
              <a:solidFill>
                <a:schemeClr val="tx2">
                  <a:lumMod val="50000"/>
                </a:schemeClr>
              </a:solidFill>
              <a:latin typeface="210 맨발의청춘 R" pitchFamily="18" charset="-127"/>
              <a:ea typeface="210 맨발의청춘 R" pitchFamily="18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tx2">
                    <a:lumMod val="50000"/>
                  </a:schemeClr>
                </a:solidFill>
                <a:latin typeface="210 맨발의청춘 R" pitchFamily="18" charset="-127"/>
                <a:ea typeface="210 맨발의청춘 R" pitchFamily="18" charset="-127"/>
              </a:rPr>
              <a:t>159</a:t>
            </a:r>
            <a:r>
              <a:rPr lang="ko-KR" altLang="en-US" sz="2000" dirty="0">
                <a:solidFill>
                  <a:schemeClr val="tx2">
                    <a:lumMod val="50000"/>
                  </a:schemeClr>
                </a:solidFill>
                <a:latin typeface="210 맨발의청춘 R" pitchFamily="18" charset="-127"/>
                <a:ea typeface="210 맨발의청춘 R" pitchFamily="18" charset="-127"/>
              </a:rPr>
              <a:t>개의 센서 측정 수치</a:t>
            </a:r>
            <a:endParaRPr lang="en-US" altLang="ko-KR" sz="2000" dirty="0">
              <a:solidFill>
                <a:schemeClr val="tx2">
                  <a:lumMod val="50000"/>
                </a:schemeClr>
              </a:solidFill>
              <a:latin typeface="210 맨발의청춘 R" pitchFamily="18" charset="-127"/>
              <a:ea typeface="210 맨발의청춘 R" pitchFamily="18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2000" dirty="0" err="1">
                <a:solidFill>
                  <a:schemeClr val="tx2">
                    <a:lumMod val="50000"/>
                  </a:schemeClr>
                </a:solidFill>
                <a:latin typeface="210 맨발의청춘 R" pitchFamily="18" charset="-127"/>
                <a:ea typeface="210 맨발의청춘 R" pitchFamily="18" charset="-127"/>
              </a:rPr>
              <a:t>자력계</a:t>
            </a:r>
            <a:r>
              <a:rPr lang="en-US" altLang="ko-KR" sz="2000" dirty="0">
                <a:solidFill>
                  <a:schemeClr val="tx2">
                    <a:lumMod val="50000"/>
                  </a:schemeClr>
                </a:solidFill>
                <a:latin typeface="210 맨발의청춘 R" pitchFamily="18" charset="-127"/>
                <a:ea typeface="210 맨발의청춘 R" pitchFamily="18" charset="-127"/>
              </a:rPr>
              <a:t>, </a:t>
            </a:r>
            <a:r>
              <a:rPr lang="ko-KR" altLang="en-US" sz="2000" dirty="0">
                <a:solidFill>
                  <a:schemeClr val="tx2">
                    <a:lumMod val="50000"/>
                  </a:schemeClr>
                </a:solidFill>
                <a:latin typeface="210 맨발의청춘 R" pitchFamily="18" charset="-127"/>
                <a:ea typeface="210 맨발의청춘 R" pitchFamily="18" charset="-127"/>
              </a:rPr>
              <a:t>가속도</a:t>
            </a:r>
            <a:r>
              <a:rPr lang="en-US" altLang="ko-KR" sz="2000" dirty="0">
                <a:solidFill>
                  <a:schemeClr val="tx2">
                    <a:lumMod val="50000"/>
                  </a:schemeClr>
                </a:solidFill>
                <a:latin typeface="210 맨발의청춘 R" pitchFamily="18" charset="-127"/>
                <a:ea typeface="210 맨발의청춘 R" pitchFamily="18" charset="-127"/>
              </a:rPr>
              <a:t>, </a:t>
            </a:r>
            <a:r>
              <a:rPr lang="ko-KR" altLang="en-US" sz="2000" dirty="0">
                <a:solidFill>
                  <a:schemeClr val="tx2">
                    <a:lumMod val="50000"/>
                  </a:schemeClr>
                </a:solidFill>
                <a:latin typeface="210 맨발의청춘 R" pitchFamily="18" charset="-127"/>
                <a:ea typeface="210 맨발의청춘 R" pitchFamily="18" charset="-127"/>
              </a:rPr>
              <a:t>회전수치</a:t>
            </a:r>
            <a:endParaRPr lang="en-US" altLang="ko-KR" sz="2000" dirty="0">
              <a:solidFill>
                <a:schemeClr val="tx2">
                  <a:lumMod val="50000"/>
                </a:schemeClr>
              </a:solidFill>
              <a:latin typeface="210 맨발의청춘 R" pitchFamily="18" charset="-127"/>
              <a:ea typeface="210 맨발의청춘 R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78089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30B6F4F5-54D3-08B3-900C-D6A6BF7101CF}"/>
              </a:ext>
            </a:extLst>
          </p:cNvPr>
          <p:cNvSpPr/>
          <p:nvPr/>
        </p:nvSpPr>
        <p:spPr>
          <a:xfrm>
            <a:off x="0" y="0"/>
            <a:ext cx="9144000" cy="105273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35496" y="129406"/>
            <a:ext cx="29546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>
                <a:solidFill>
                  <a:schemeClr val="tx2">
                    <a:lumMod val="50000"/>
                  </a:schemeClr>
                </a:solidFill>
                <a:latin typeface="210 맨발의청춘 R" pitchFamily="18" charset="-127"/>
                <a:ea typeface="210 맨발의청춘 R" pitchFamily="18" charset="-127"/>
              </a:rPr>
              <a:t>사전준비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E7FFFAE6-C2D9-4FB0-E06D-36990342A059}"/>
              </a:ext>
            </a:extLst>
          </p:cNvPr>
          <p:cNvGrpSpPr/>
          <p:nvPr/>
        </p:nvGrpSpPr>
        <p:grpSpPr>
          <a:xfrm>
            <a:off x="683568" y="1711179"/>
            <a:ext cx="7776864" cy="1933845"/>
            <a:chOff x="323528" y="2462077"/>
            <a:chExt cx="7776864" cy="1933845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0F10221C-8B1A-9A66-56A7-67B29FF13A9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36910" y="2462077"/>
              <a:ext cx="5963482" cy="1933845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434EFBC1-5C2E-2364-FD55-6E7B9565C39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3528" y="2523998"/>
              <a:ext cx="1162212" cy="1810003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799F9F9-BCBE-4DBB-DA13-C56B7BD46733}"/>
                </a:ext>
              </a:extLst>
            </p:cNvPr>
            <p:cNvSpPr txBox="1"/>
            <p:nvPr/>
          </p:nvSpPr>
          <p:spPr>
            <a:xfrm>
              <a:off x="1633231" y="3244333"/>
              <a:ext cx="3561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…</a:t>
              </a:r>
              <a:endParaRPr lang="ko-KR" altLang="en-US" dirty="0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FCEB5F72-5D8C-CDE4-2BEC-8F8C66132972}"/>
              </a:ext>
            </a:extLst>
          </p:cNvPr>
          <p:cNvSpPr txBox="1"/>
          <p:nvPr/>
        </p:nvSpPr>
        <p:spPr>
          <a:xfrm>
            <a:off x="430008" y="1249514"/>
            <a:ext cx="28248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2">
                    <a:lumMod val="50000"/>
                  </a:schemeClr>
                </a:solidFill>
                <a:latin typeface="210 맨발의청춘 R" pitchFamily="18" charset="-127"/>
                <a:ea typeface="210 맨발의청춘 R" pitchFamily="18" charset="-127"/>
              </a:rPr>
              <a:t>데이터셋 </a:t>
            </a:r>
            <a:r>
              <a:rPr lang="en-US" altLang="ko-KR" sz="2400" dirty="0">
                <a:solidFill>
                  <a:schemeClr val="tx2">
                    <a:lumMod val="50000"/>
                  </a:schemeClr>
                </a:solidFill>
                <a:latin typeface="210 맨발의청춘 R" pitchFamily="18" charset="-127"/>
                <a:ea typeface="210 맨발의청춘 R" pitchFamily="18" charset="-127"/>
              </a:rPr>
              <a:t>– </a:t>
            </a:r>
            <a:r>
              <a:rPr lang="ko-KR" altLang="en-US" sz="2400" dirty="0" err="1">
                <a:solidFill>
                  <a:schemeClr val="tx2">
                    <a:lumMod val="50000"/>
                  </a:schemeClr>
                </a:solidFill>
                <a:latin typeface="210 맨발의청춘 R" pitchFamily="18" charset="-127"/>
                <a:ea typeface="210 맨발의청춘 R" pitchFamily="18" charset="-127"/>
              </a:rPr>
              <a:t>덤벨</a:t>
            </a:r>
            <a:r>
              <a:rPr lang="ko-KR" altLang="en-US" sz="2400" dirty="0">
                <a:solidFill>
                  <a:schemeClr val="tx2">
                    <a:lumMod val="50000"/>
                  </a:schemeClr>
                </a:solidFill>
                <a:latin typeface="210 맨발의청춘 R" pitchFamily="18" charset="-127"/>
                <a:ea typeface="210 맨발의청춘 R" pitchFamily="18" charset="-127"/>
              </a:rPr>
              <a:t> </a:t>
            </a:r>
            <a:r>
              <a:rPr lang="ko-KR" altLang="en-US" sz="2400" dirty="0" err="1">
                <a:solidFill>
                  <a:schemeClr val="tx2">
                    <a:lumMod val="50000"/>
                  </a:schemeClr>
                </a:solidFill>
                <a:latin typeface="210 맨발의청춘 R" pitchFamily="18" charset="-127"/>
                <a:ea typeface="210 맨발의청춘 R" pitchFamily="18" charset="-127"/>
              </a:rPr>
              <a:t>컬</a:t>
            </a:r>
            <a:endParaRPr lang="ko-KR" altLang="en-US" sz="2400" dirty="0">
              <a:solidFill>
                <a:schemeClr val="tx2">
                  <a:lumMod val="50000"/>
                </a:schemeClr>
              </a:solidFill>
              <a:latin typeface="210 맨발의청춘 R" pitchFamily="18" charset="-127"/>
              <a:ea typeface="210 맨발의청춘 R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1DAA676-9B31-9054-9B6A-243668A26650}"/>
              </a:ext>
            </a:extLst>
          </p:cNvPr>
          <p:cNvSpPr txBox="1"/>
          <p:nvPr/>
        </p:nvSpPr>
        <p:spPr>
          <a:xfrm>
            <a:off x="556788" y="4077072"/>
            <a:ext cx="6511911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tx2">
                    <a:lumMod val="50000"/>
                  </a:schemeClr>
                </a:solidFill>
                <a:latin typeface="210 맨발의청춘 R" pitchFamily="18" charset="-127"/>
                <a:ea typeface="210 맨발의청춘 R" pitchFamily="18" charset="-127"/>
              </a:rPr>
              <a:t>5</a:t>
            </a:r>
            <a:r>
              <a:rPr lang="ko-KR" altLang="en-US" sz="2000" dirty="0">
                <a:solidFill>
                  <a:schemeClr val="tx2">
                    <a:lumMod val="50000"/>
                  </a:schemeClr>
                </a:solidFill>
                <a:latin typeface="210 맨발의청춘 R" pitchFamily="18" charset="-127"/>
                <a:ea typeface="210 맨발의청춘 R" pitchFamily="18" charset="-127"/>
              </a:rPr>
              <a:t>개의 자세</a:t>
            </a:r>
            <a:r>
              <a:rPr lang="en-US" altLang="ko-KR" sz="2000" dirty="0">
                <a:solidFill>
                  <a:schemeClr val="tx2">
                    <a:lumMod val="50000"/>
                  </a:schemeClr>
                </a:solidFill>
                <a:latin typeface="210 맨발의청춘 R" pitchFamily="18" charset="-127"/>
                <a:ea typeface="210 맨발의청춘 R" pitchFamily="18" charset="-127"/>
              </a:rPr>
              <a:t>: A – 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tx2">
                    <a:lumMod val="50000"/>
                  </a:schemeClr>
                </a:solidFill>
                <a:latin typeface="210 맨발의청춘 R" pitchFamily="18" charset="-127"/>
                <a:ea typeface="210 맨발의청춘 R" pitchFamily="18" charset="-127"/>
              </a:rPr>
              <a:t>자세 별 </a:t>
            </a:r>
            <a:r>
              <a:rPr lang="en-US" altLang="ko-KR" sz="2000" dirty="0">
                <a:solidFill>
                  <a:schemeClr val="tx2">
                    <a:lumMod val="50000"/>
                  </a:schemeClr>
                </a:solidFill>
                <a:latin typeface="210 맨발의청춘 R" pitchFamily="18" charset="-127"/>
                <a:ea typeface="210 맨발의청춘 R" pitchFamily="18" charset="-127"/>
              </a:rPr>
              <a:t>10</a:t>
            </a:r>
            <a:r>
              <a:rPr lang="ko-KR" altLang="en-US" sz="2000" dirty="0">
                <a:solidFill>
                  <a:schemeClr val="tx2">
                    <a:lumMod val="50000"/>
                  </a:schemeClr>
                </a:solidFill>
                <a:latin typeface="210 맨발의청춘 R" pitchFamily="18" charset="-127"/>
                <a:ea typeface="210 맨발의청춘 R" pitchFamily="18" charset="-127"/>
              </a:rPr>
              <a:t>번 반복</a:t>
            </a:r>
            <a:endParaRPr lang="en-US" altLang="ko-KR" sz="2000" dirty="0">
              <a:solidFill>
                <a:schemeClr val="tx2">
                  <a:lumMod val="50000"/>
                </a:schemeClr>
              </a:solidFill>
              <a:latin typeface="210 맨발의청춘 R" pitchFamily="18" charset="-127"/>
              <a:ea typeface="210 맨발의청춘 R" pitchFamily="18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tx2">
                    <a:lumMod val="50000"/>
                  </a:schemeClr>
                </a:solidFill>
                <a:latin typeface="210 맨발의청춘 R" pitchFamily="18" charset="-127"/>
                <a:ea typeface="210 맨발의청춘 R" pitchFamily="18" charset="-127"/>
              </a:rPr>
              <a:t>6</a:t>
            </a:r>
            <a:r>
              <a:rPr lang="ko-KR" altLang="en-US" sz="2000" dirty="0">
                <a:solidFill>
                  <a:schemeClr val="tx2">
                    <a:lumMod val="50000"/>
                  </a:schemeClr>
                </a:solidFill>
                <a:latin typeface="210 맨발의청춘 R" pitchFamily="18" charset="-127"/>
                <a:ea typeface="210 맨발의청춘 R" pitchFamily="18" charset="-127"/>
              </a:rPr>
              <a:t>명의 피실험자</a:t>
            </a:r>
            <a:endParaRPr lang="en-US" altLang="ko-KR" sz="2000" dirty="0">
              <a:solidFill>
                <a:schemeClr val="tx2">
                  <a:lumMod val="50000"/>
                </a:schemeClr>
              </a:solidFill>
              <a:latin typeface="210 맨발의청춘 R" pitchFamily="18" charset="-127"/>
              <a:ea typeface="210 맨발의청춘 R" pitchFamily="18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000" dirty="0" err="1">
                <a:solidFill>
                  <a:schemeClr val="tx2">
                    <a:lumMod val="50000"/>
                  </a:schemeClr>
                </a:solidFill>
                <a:latin typeface="210 맨발의청춘 R" pitchFamily="18" charset="-127"/>
                <a:ea typeface="210 맨발의청춘 R" pitchFamily="18" charset="-127"/>
              </a:rPr>
              <a:t>Adelmo</a:t>
            </a:r>
            <a:r>
              <a:rPr lang="en-US" altLang="ko-KR" sz="2000" dirty="0">
                <a:solidFill>
                  <a:schemeClr val="tx2">
                    <a:lumMod val="50000"/>
                  </a:schemeClr>
                </a:solidFill>
                <a:latin typeface="210 맨발의청춘 R" pitchFamily="18" charset="-127"/>
                <a:ea typeface="210 맨발의청춘 R" pitchFamily="18" charset="-127"/>
              </a:rPr>
              <a:t>, </a:t>
            </a:r>
            <a:r>
              <a:rPr lang="en-US" altLang="ko-KR" sz="2000" dirty="0" err="1">
                <a:solidFill>
                  <a:schemeClr val="tx2">
                    <a:lumMod val="50000"/>
                  </a:schemeClr>
                </a:solidFill>
                <a:latin typeface="210 맨발의청춘 R" pitchFamily="18" charset="-127"/>
                <a:ea typeface="210 맨발의청춘 R" pitchFamily="18" charset="-127"/>
              </a:rPr>
              <a:t>Carlitos</a:t>
            </a:r>
            <a:r>
              <a:rPr lang="en-US" altLang="ko-KR" sz="2000" dirty="0">
                <a:solidFill>
                  <a:schemeClr val="tx2">
                    <a:lumMod val="50000"/>
                  </a:schemeClr>
                </a:solidFill>
                <a:latin typeface="210 맨발의청춘 R" pitchFamily="18" charset="-127"/>
                <a:ea typeface="210 맨발의청춘 R" pitchFamily="18" charset="-127"/>
              </a:rPr>
              <a:t>, Charles, </a:t>
            </a:r>
            <a:r>
              <a:rPr lang="en-US" altLang="ko-KR" sz="2000" dirty="0" err="1">
                <a:solidFill>
                  <a:schemeClr val="tx2">
                    <a:lumMod val="50000"/>
                  </a:schemeClr>
                </a:solidFill>
                <a:latin typeface="210 맨발의청춘 R" pitchFamily="18" charset="-127"/>
                <a:ea typeface="210 맨발의청춘 R" pitchFamily="18" charset="-127"/>
              </a:rPr>
              <a:t>Eurico</a:t>
            </a:r>
            <a:r>
              <a:rPr lang="en-US" altLang="ko-KR" sz="2000" dirty="0">
                <a:solidFill>
                  <a:schemeClr val="tx2">
                    <a:lumMod val="50000"/>
                  </a:schemeClr>
                </a:solidFill>
                <a:latin typeface="210 맨발의청춘 R" pitchFamily="18" charset="-127"/>
                <a:ea typeface="210 맨발의청춘 R" pitchFamily="18" charset="-127"/>
              </a:rPr>
              <a:t>, Jeremy, Pedro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tx2">
                    <a:lumMod val="50000"/>
                  </a:schemeClr>
                </a:solidFill>
                <a:latin typeface="210 맨발의청춘 R" pitchFamily="18" charset="-127"/>
                <a:ea typeface="210 맨발의청춘 R" pitchFamily="18" charset="-127"/>
              </a:rPr>
              <a:t>4</a:t>
            </a:r>
            <a:r>
              <a:rPr lang="ko-KR" altLang="en-US" sz="2000" dirty="0">
                <a:solidFill>
                  <a:schemeClr val="tx2">
                    <a:lumMod val="50000"/>
                  </a:schemeClr>
                </a:solidFill>
                <a:latin typeface="210 맨발의청춘 R" pitchFamily="18" charset="-127"/>
                <a:ea typeface="210 맨발의청춘 R" pitchFamily="18" charset="-127"/>
              </a:rPr>
              <a:t>개의 센서</a:t>
            </a:r>
            <a:endParaRPr lang="en-US" altLang="ko-KR" sz="2000" dirty="0">
              <a:solidFill>
                <a:schemeClr val="tx2">
                  <a:lumMod val="50000"/>
                </a:schemeClr>
              </a:solidFill>
              <a:latin typeface="210 맨발의청춘 R" pitchFamily="18" charset="-127"/>
              <a:ea typeface="210 맨발의청춘 R" pitchFamily="18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tx2">
                    <a:lumMod val="50000"/>
                  </a:schemeClr>
                </a:solidFill>
                <a:latin typeface="210 맨발의청춘 R" pitchFamily="18" charset="-127"/>
                <a:ea typeface="210 맨발의청춘 R" pitchFamily="18" charset="-127"/>
              </a:rPr>
              <a:t>팔</a:t>
            </a:r>
            <a:r>
              <a:rPr lang="en-US" altLang="ko-KR" sz="2000" dirty="0">
                <a:solidFill>
                  <a:schemeClr val="tx2">
                    <a:lumMod val="50000"/>
                  </a:schemeClr>
                </a:solidFill>
                <a:latin typeface="210 맨발의청춘 R" pitchFamily="18" charset="-127"/>
                <a:ea typeface="210 맨발의청춘 R" pitchFamily="18" charset="-127"/>
              </a:rPr>
              <a:t>, </a:t>
            </a:r>
            <a:r>
              <a:rPr lang="ko-KR" altLang="en-US" sz="2000" dirty="0" err="1">
                <a:solidFill>
                  <a:schemeClr val="tx2">
                    <a:lumMod val="50000"/>
                  </a:schemeClr>
                </a:solidFill>
                <a:latin typeface="210 맨발의청춘 R" pitchFamily="18" charset="-127"/>
                <a:ea typeface="210 맨발의청춘 R" pitchFamily="18" charset="-127"/>
              </a:rPr>
              <a:t>전완</a:t>
            </a:r>
            <a:r>
              <a:rPr lang="en-US" altLang="ko-KR" sz="2000" dirty="0">
                <a:solidFill>
                  <a:schemeClr val="tx2">
                    <a:lumMod val="50000"/>
                  </a:schemeClr>
                </a:solidFill>
                <a:latin typeface="210 맨발의청춘 R" pitchFamily="18" charset="-127"/>
                <a:ea typeface="210 맨발의청춘 R" pitchFamily="18" charset="-127"/>
              </a:rPr>
              <a:t>, </a:t>
            </a:r>
            <a:r>
              <a:rPr lang="ko-KR" altLang="en-US" sz="2000" dirty="0">
                <a:solidFill>
                  <a:schemeClr val="tx2">
                    <a:lumMod val="50000"/>
                  </a:schemeClr>
                </a:solidFill>
                <a:latin typeface="210 맨발의청춘 R" pitchFamily="18" charset="-127"/>
                <a:ea typeface="210 맨발의청춘 R" pitchFamily="18" charset="-127"/>
              </a:rPr>
              <a:t>허리</a:t>
            </a:r>
            <a:r>
              <a:rPr lang="en-US" altLang="ko-KR" sz="2000" dirty="0">
                <a:solidFill>
                  <a:schemeClr val="tx2">
                    <a:lumMod val="50000"/>
                  </a:schemeClr>
                </a:solidFill>
                <a:latin typeface="210 맨발의청춘 R" pitchFamily="18" charset="-127"/>
                <a:ea typeface="210 맨발의청춘 R" pitchFamily="18" charset="-127"/>
              </a:rPr>
              <a:t>, </a:t>
            </a:r>
            <a:r>
              <a:rPr lang="ko-KR" altLang="en-US" sz="2000" dirty="0" err="1">
                <a:solidFill>
                  <a:schemeClr val="tx2">
                    <a:lumMod val="50000"/>
                  </a:schemeClr>
                </a:solidFill>
                <a:latin typeface="210 맨발의청춘 R" pitchFamily="18" charset="-127"/>
                <a:ea typeface="210 맨발의청춘 R" pitchFamily="18" charset="-127"/>
              </a:rPr>
              <a:t>덤벨</a:t>
            </a:r>
            <a:endParaRPr lang="en-US" altLang="ko-KR" sz="2000" dirty="0">
              <a:solidFill>
                <a:schemeClr val="tx2">
                  <a:lumMod val="50000"/>
                </a:schemeClr>
              </a:solidFill>
              <a:latin typeface="210 맨발의청춘 R" pitchFamily="18" charset="-127"/>
              <a:ea typeface="210 맨발의청춘 R" pitchFamily="18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tx2">
                    <a:lumMod val="50000"/>
                  </a:schemeClr>
                </a:solidFill>
                <a:latin typeface="210 맨발의청춘 R" pitchFamily="18" charset="-127"/>
                <a:ea typeface="210 맨발의청춘 R" pitchFamily="18" charset="-127"/>
              </a:rPr>
              <a:t>159</a:t>
            </a:r>
            <a:r>
              <a:rPr lang="ko-KR" altLang="en-US" sz="2000" dirty="0">
                <a:solidFill>
                  <a:schemeClr val="tx2">
                    <a:lumMod val="50000"/>
                  </a:schemeClr>
                </a:solidFill>
                <a:latin typeface="210 맨발의청춘 R" pitchFamily="18" charset="-127"/>
                <a:ea typeface="210 맨발의청춘 R" pitchFamily="18" charset="-127"/>
              </a:rPr>
              <a:t>개의 센서 측정 수치</a:t>
            </a:r>
            <a:endParaRPr lang="en-US" altLang="ko-KR" sz="2000" dirty="0">
              <a:solidFill>
                <a:schemeClr val="tx2">
                  <a:lumMod val="50000"/>
                </a:schemeClr>
              </a:solidFill>
              <a:latin typeface="210 맨발의청춘 R" pitchFamily="18" charset="-127"/>
              <a:ea typeface="210 맨발의청춘 R" pitchFamily="18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2000" dirty="0" err="1">
                <a:solidFill>
                  <a:schemeClr val="tx2">
                    <a:lumMod val="50000"/>
                  </a:schemeClr>
                </a:solidFill>
                <a:latin typeface="210 맨발의청춘 R" pitchFamily="18" charset="-127"/>
                <a:ea typeface="210 맨발의청춘 R" pitchFamily="18" charset="-127"/>
              </a:rPr>
              <a:t>자력계</a:t>
            </a:r>
            <a:r>
              <a:rPr lang="en-US" altLang="ko-KR" sz="2000" dirty="0">
                <a:solidFill>
                  <a:schemeClr val="tx2">
                    <a:lumMod val="50000"/>
                  </a:schemeClr>
                </a:solidFill>
                <a:latin typeface="210 맨발의청춘 R" pitchFamily="18" charset="-127"/>
                <a:ea typeface="210 맨발의청춘 R" pitchFamily="18" charset="-127"/>
              </a:rPr>
              <a:t>, </a:t>
            </a:r>
            <a:r>
              <a:rPr lang="ko-KR" altLang="en-US" sz="2000" dirty="0">
                <a:solidFill>
                  <a:schemeClr val="tx2">
                    <a:lumMod val="50000"/>
                  </a:schemeClr>
                </a:solidFill>
                <a:latin typeface="210 맨발의청춘 R" pitchFamily="18" charset="-127"/>
                <a:ea typeface="210 맨발의청춘 R" pitchFamily="18" charset="-127"/>
              </a:rPr>
              <a:t>가속도</a:t>
            </a:r>
            <a:r>
              <a:rPr lang="en-US" altLang="ko-KR" sz="2000" dirty="0">
                <a:solidFill>
                  <a:schemeClr val="tx2">
                    <a:lumMod val="50000"/>
                  </a:schemeClr>
                </a:solidFill>
                <a:latin typeface="210 맨발의청춘 R" pitchFamily="18" charset="-127"/>
                <a:ea typeface="210 맨발의청춘 R" pitchFamily="18" charset="-127"/>
              </a:rPr>
              <a:t>, </a:t>
            </a:r>
            <a:r>
              <a:rPr lang="ko-KR" altLang="en-US" sz="2000" dirty="0">
                <a:solidFill>
                  <a:schemeClr val="tx2">
                    <a:lumMod val="50000"/>
                  </a:schemeClr>
                </a:solidFill>
                <a:latin typeface="210 맨발의청춘 R" pitchFamily="18" charset="-127"/>
                <a:ea typeface="210 맨발의청춘 R" pitchFamily="18" charset="-127"/>
              </a:rPr>
              <a:t>회전수치</a:t>
            </a:r>
            <a:endParaRPr lang="en-US" altLang="ko-KR" sz="2000" dirty="0">
              <a:solidFill>
                <a:schemeClr val="tx2">
                  <a:lumMod val="50000"/>
                </a:schemeClr>
              </a:solidFill>
              <a:latin typeface="210 맨발의청춘 R" pitchFamily="18" charset="-127"/>
              <a:ea typeface="210 맨발의청춘 R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796AF6B-81C5-BF76-0072-3A0A61591B87}"/>
              </a:ext>
            </a:extLst>
          </p:cNvPr>
          <p:cNvSpPr txBox="1"/>
          <p:nvPr/>
        </p:nvSpPr>
        <p:spPr>
          <a:xfrm>
            <a:off x="3666930" y="3816220"/>
            <a:ext cx="5075428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buFont typeface="+mj-lt"/>
              <a:buAutoNum type="alphaUcPeriod"/>
            </a:pPr>
            <a:r>
              <a:rPr lang="ko-KR" altLang="en-US" sz="14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정자세</a:t>
            </a:r>
          </a:p>
          <a:p>
            <a:pPr algn="l">
              <a:buFont typeface="+mj-lt"/>
              <a:buAutoNum type="alphaUcPeriod"/>
            </a:pPr>
            <a:r>
              <a:rPr lang="ko-KR" altLang="en-US" sz="14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팔꿈치를 내밀면서 들기</a:t>
            </a:r>
          </a:p>
          <a:p>
            <a:pPr algn="l">
              <a:buFont typeface="+mj-lt"/>
              <a:buAutoNum type="alphaUcPeriod"/>
            </a:pPr>
            <a:r>
              <a:rPr lang="ko-KR" altLang="en-US" sz="14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절반만 들기 </a:t>
            </a:r>
            <a:r>
              <a:rPr lang="en-US" altLang="ko-KR" sz="14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(</a:t>
            </a:r>
            <a:r>
              <a:rPr lang="ko-KR" altLang="en-US" sz="14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완전히 이완한 상태에서 </a:t>
            </a:r>
            <a:r>
              <a:rPr lang="en-US" altLang="ko-KR" sz="14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90</a:t>
            </a:r>
            <a:r>
              <a:rPr lang="ko-KR" altLang="en-US" sz="1400" b="0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도까지만</a:t>
            </a:r>
            <a:r>
              <a:rPr lang="ko-KR" altLang="en-US" sz="14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 들기</a:t>
            </a:r>
            <a:r>
              <a:rPr lang="en-US" altLang="ko-KR" sz="14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)</a:t>
            </a:r>
          </a:p>
          <a:p>
            <a:pPr algn="l">
              <a:buFont typeface="+mj-lt"/>
              <a:buAutoNum type="alphaUcPeriod"/>
            </a:pPr>
            <a:r>
              <a:rPr lang="ko-KR" altLang="en-US" sz="14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절반만 내리기 </a:t>
            </a:r>
            <a:r>
              <a:rPr lang="en-US" altLang="ko-KR" sz="14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(</a:t>
            </a:r>
            <a:r>
              <a:rPr lang="ko-KR" altLang="en-US" sz="14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완전히 수축한 상태에서 </a:t>
            </a:r>
            <a:r>
              <a:rPr lang="en-US" altLang="ko-KR" sz="14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90</a:t>
            </a:r>
            <a:r>
              <a:rPr lang="ko-KR" altLang="en-US" sz="1400" b="0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도까지만</a:t>
            </a:r>
            <a:r>
              <a:rPr lang="ko-KR" altLang="en-US" sz="14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 내리기</a:t>
            </a:r>
            <a:r>
              <a:rPr lang="en-US" altLang="ko-KR" sz="14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)</a:t>
            </a:r>
          </a:p>
          <a:p>
            <a:pPr algn="l">
              <a:buFont typeface="+mj-lt"/>
              <a:buAutoNum type="alphaUcPeriod"/>
            </a:pPr>
            <a:r>
              <a:rPr lang="ko-KR" altLang="en-US" sz="14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골반을 내밀면서 들기</a:t>
            </a:r>
          </a:p>
        </p:txBody>
      </p:sp>
    </p:spTree>
    <p:extLst>
      <p:ext uri="{BB962C8B-B14F-4D97-AF65-F5344CB8AC3E}">
        <p14:creationId xmlns:p14="http://schemas.microsoft.com/office/powerpoint/2010/main" val="8754943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30B6F4F5-54D3-08B3-900C-D6A6BF7101CF}"/>
              </a:ext>
            </a:extLst>
          </p:cNvPr>
          <p:cNvSpPr/>
          <p:nvPr/>
        </p:nvSpPr>
        <p:spPr>
          <a:xfrm>
            <a:off x="0" y="0"/>
            <a:ext cx="9144000" cy="105273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35496" y="129406"/>
            <a:ext cx="29546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>
                <a:solidFill>
                  <a:schemeClr val="tx2">
                    <a:lumMod val="50000"/>
                  </a:schemeClr>
                </a:solidFill>
                <a:latin typeface="210 맨발의청춘 R" pitchFamily="18" charset="-127"/>
                <a:ea typeface="210 맨발의청춘 R" pitchFamily="18" charset="-127"/>
              </a:rPr>
              <a:t>사전준비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E7FFFAE6-C2D9-4FB0-E06D-36990342A059}"/>
              </a:ext>
            </a:extLst>
          </p:cNvPr>
          <p:cNvGrpSpPr/>
          <p:nvPr/>
        </p:nvGrpSpPr>
        <p:grpSpPr>
          <a:xfrm>
            <a:off x="683568" y="1711179"/>
            <a:ext cx="7776864" cy="1933845"/>
            <a:chOff x="323528" y="2462077"/>
            <a:chExt cx="7776864" cy="1933845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0F10221C-8B1A-9A66-56A7-67B29FF13A9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36910" y="2462077"/>
              <a:ext cx="5963482" cy="1933845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434EFBC1-5C2E-2364-FD55-6E7B9565C39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3528" y="2523998"/>
              <a:ext cx="1162212" cy="1810003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799F9F9-BCBE-4DBB-DA13-C56B7BD46733}"/>
                </a:ext>
              </a:extLst>
            </p:cNvPr>
            <p:cNvSpPr txBox="1"/>
            <p:nvPr/>
          </p:nvSpPr>
          <p:spPr>
            <a:xfrm>
              <a:off x="1633231" y="3244333"/>
              <a:ext cx="3561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…</a:t>
              </a:r>
              <a:endParaRPr lang="ko-KR" altLang="en-US" dirty="0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FCEB5F72-5D8C-CDE4-2BEC-8F8C66132972}"/>
              </a:ext>
            </a:extLst>
          </p:cNvPr>
          <p:cNvSpPr txBox="1"/>
          <p:nvPr/>
        </p:nvSpPr>
        <p:spPr>
          <a:xfrm>
            <a:off x="430008" y="1249514"/>
            <a:ext cx="28248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2">
                    <a:lumMod val="50000"/>
                  </a:schemeClr>
                </a:solidFill>
                <a:latin typeface="210 맨발의청춘 R" pitchFamily="18" charset="-127"/>
                <a:ea typeface="210 맨발의청춘 R" pitchFamily="18" charset="-127"/>
              </a:rPr>
              <a:t>데이터셋 </a:t>
            </a:r>
            <a:r>
              <a:rPr lang="en-US" altLang="ko-KR" sz="2400" dirty="0">
                <a:solidFill>
                  <a:schemeClr val="tx2">
                    <a:lumMod val="50000"/>
                  </a:schemeClr>
                </a:solidFill>
                <a:latin typeface="210 맨발의청춘 R" pitchFamily="18" charset="-127"/>
                <a:ea typeface="210 맨발의청춘 R" pitchFamily="18" charset="-127"/>
              </a:rPr>
              <a:t>– </a:t>
            </a:r>
            <a:r>
              <a:rPr lang="ko-KR" altLang="en-US" sz="2400" dirty="0" err="1">
                <a:solidFill>
                  <a:schemeClr val="tx2">
                    <a:lumMod val="50000"/>
                  </a:schemeClr>
                </a:solidFill>
                <a:latin typeface="210 맨발의청춘 R" pitchFamily="18" charset="-127"/>
                <a:ea typeface="210 맨발의청춘 R" pitchFamily="18" charset="-127"/>
              </a:rPr>
              <a:t>덤벨</a:t>
            </a:r>
            <a:r>
              <a:rPr lang="ko-KR" altLang="en-US" sz="2400" dirty="0">
                <a:solidFill>
                  <a:schemeClr val="tx2">
                    <a:lumMod val="50000"/>
                  </a:schemeClr>
                </a:solidFill>
                <a:latin typeface="210 맨발의청춘 R" pitchFamily="18" charset="-127"/>
                <a:ea typeface="210 맨발의청춘 R" pitchFamily="18" charset="-127"/>
              </a:rPr>
              <a:t> </a:t>
            </a:r>
            <a:r>
              <a:rPr lang="ko-KR" altLang="en-US" sz="2400" dirty="0" err="1">
                <a:solidFill>
                  <a:schemeClr val="tx2">
                    <a:lumMod val="50000"/>
                  </a:schemeClr>
                </a:solidFill>
                <a:latin typeface="210 맨발의청춘 R" pitchFamily="18" charset="-127"/>
                <a:ea typeface="210 맨발의청춘 R" pitchFamily="18" charset="-127"/>
              </a:rPr>
              <a:t>컬</a:t>
            </a:r>
            <a:endParaRPr lang="ko-KR" altLang="en-US" sz="2400" dirty="0">
              <a:solidFill>
                <a:schemeClr val="tx2">
                  <a:lumMod val="50000"/>
                </a:schemeClr>
              </a:solidFill>
              <a:latin typeface="210 맨발의청춘 R" pitchFamily="18" charset="-127"/>
              <a:ea typeface="210 맨발의청춘 R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1DAA676-9B31-9054-9B6A-243668A26650}"/>
              </a:ext>
            </a:extLst>
          </p:cNvPr>
          <p:cNvSpPr txBox="1"/>
          <p:nvPr/>
        </p:nvSpPr>
        <p:spPr>
          <a:xfrm>
            <a:off x="556788" y="4077072"/>
            <a:ext cx="6511911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tx2">
                    <a:lumMod val="50000"/>
                  </a:schemeClr>
                </a:solidFill>
                <a:latin typeface="210 맨발의청춘 R" pitchFamily="18" charset="-127"/>
                <a:ea typeface="210 맨발의청춘 R" pitchFamily="18" charset="-127"/>
              </a:rPr>
              <a:t>5</a:t>
            </a:r>
            <a:r>
              <a:rPr lang="ko-KR" altLang="en-US" sz="2000" dirty="0">
                <a:solidFill>
                  <a:schemeClr val="tx2">
                    <a:lumMod val="50000"/>
                  </a:schemeClr>
                </a:solidFill>
                <a:latin typeface="210 맨발의청춘 R" pitchFamily="18" charset="-127"/>
                <a:ea typeface="210 맨발의청춘 R" pitchFamily="18" charset="-127"/>
              </a:rPr>
              <a:t>개의 자세</a:t>
            </a:r>
            <a:r>
              <a:rPr lang="en-US" altLang="ko-KR" sz="2000" dirty="0">
                <a:solidFill>
                  <a:schemeClr val="tx2">
                    <a:lumMod val="50000"/>
                  </a:schemeClr>
                </a:solidFill>
                <a:latin typeface="210 맨발의청춘 R" pitchFamily="18" charset="-127"/>
                <a:ea typeface="210 맨발의청춘 R" pitchFamily="18" charset="-127"/>
              </a:rPr>
              <a:t>: A – 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tx2">
                    <a:lumMod val="50000"/>
                  </a:schemeClr>
                </a:solidFill>
                <a:latin typeface="210 맨발의청춘 R" pitchFamily="18" charset="-127"/>
                <a:ea typeface="210 맨발의청춘 R" pitchFamily="18" charset="-127"/>
              </a:rPr>
              <a:t>자세 별 </a:t>
            </a:r>
            <a:r>
              <a:rPr lang="en-US" altLang="ko-KR" sz="2000" dirty="0">
                <a:solidFill>
                  <a:schemeClr val="tx2">
                    <a:lumMod val="50000"/>
                  </a:schemeClr>
                </a:solidFill>
                <a:latin typeface="210 맨발의청춘 R" pitchFamily="18" charset="-127"/>
                <a:ea typeface="210 맨발의청춘 R" pitchFamily="18" charset="-127"/>
              </a:rPr>
              <a:t>10</a:t>
            </a:r>
            <a:r>
              <a:rPr lang="ko-KR" altLang="en-US" sz="2000" dirty="0">
                <a:solidFill>
                  <a:schemeClr val="tx2">
                    <a:lumMod val="50000"/>
                  </a:schemeClr>
                </a:solidFill>
                <a:latin typeface="210 맨발의청춘 R" pitchFamily="18" charset="-127"/>
                <a:ea typeface="210 맨발의청춘 R" pitchFamily="18" charset="-127"/>
              </a:rPr>
              <a:t>번 반복</a:t>
            </a:r>
            <a:endParaRPr lang="en-US" altLang="ko-KR" sz="2000" dirty="0">
              <a:solidFill>
                <a:schemeClr val="tx2">
                  <a:lumMod val="50000"/>
                </a:schemeClr>
              </a:solidFill>
              <a:latin typeface="210 맨발의청춘 R" pitchFamily="18" charset="-127"/>
              <a:ea typeface="210 맨발의청춘 R" pitchFamily="18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tx2">
                    <a:lumMod val="50000"/>
                  </a:schemeClr>
                </a:solidFill>
                <a:latin typeface="210 맨발의청춘 R" pitchFamily="18" charset="-127"/>
                <a:ea typeface="210 맨발의청춘 R" pitchFamily="18" charset="-127"/>
              </a:rPr>
              <a:t>6</a:t>
            </a:r>
            <a:r>
              <a:rPr lang="ko-KR" altLang="en-US" sz="2000" dirty="0">
                <a:solidFill>
                  <a:schemeClr val="tx2">
                    <a:lumMod val="50000"/>
                  </a:schemeClr>
                </a:solidFill>
                <a:latin typeface="210 맨발의청춘 R" pitchFamily="18" charset="-127"/>
                <a:ea typeface="210 맨발의청춘 R" pitchFamily="18" charset="-127"/>
              </a:rPr>
              <a:t>명의 피실험자</a:t>
            </a:r>
            <a:endParaRPr lang="en-US" altLang="ko-KR" sz="2000" dirty="0">
              <a:solidFill>
                <a:schemeClr val="tx2">
                  <a:lumMod val="50000"/>
                </a:schemeClr>
              </a:solidFill>
              <a:latin typeface="210 맨발의청춘 R" pitchFamily="18" charset="-127"/>
              <a:ea typeface="210 맨발의청춘 R" pitchFamily="18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000" dirty="0" err="1">
                <a:solidFill>
                  <a:schemeClr val="tx2">
                    <a:lumMod val="50000"/>
                  </a:schemeClr>
                </a:solidFill>
                <a:latin typeface="210 맨발의청춘 R" pitchFamily="18" charset="-127"/>
                <a:ea typeface="210 맨발의청춘 R" pitchFamily="18" charset="-127"/>
              </a:rPr>
              <a:t>Adelmo</a:t>
            </a:r>
            <a:r>
              <a:rPr lang="en-US" altLang="ko-KR" sz="2000" dirty="0">
                <a:solidFill>
                  <a:schemeClr val="tx2">
                    <a:lumMod val="50000"/>
                  </a:schemeClr>
                </a:solidFill>
                <a:latin typeface="210 맨발의청춘 R" pitchFamily="18" charset="-127"/>
                <a:ea typeface="210 맨발의청춘 R" pitchFamily="18" charset="-127"/>
              </a:rPr>
              <a:t>, </a:t>
            </a:r>
            <a:r>
              <a:rPr lang="en-US" altLang="ko-KR" sz="2000" dirty="0" err="1">
                <a:solidFill>
                  <a:schemeClr val="tx2">
                    <a:lumMod val="50000"/>
                  </a:schemeClr>
                </a:solidFill>
                <a:latin typeface="210 맨발의청춘 R" pitchFamily="18" charset="-127"/>
                <a:ea typeface="210 맨발의청춘 R" pitchFamily="18" charset="-127"/>
              </a:rPr>
              <a:t>Carlitos</a:t>
            </a:r>
            <a:r>
              <a:rPr lang="en-US" altLang="ko-KR" sz="2000" dirty="0">
                <a:solidFill>
                  <a:schemeClr val="tx2">
                    <a:lumMod val="50000"/>
                  </a:schemeClr>
                </a:solidFill>
                <a:latin typeface="210 맨발의청춘 R" pitchFamily="18" charset="-127"/>
                <a:ea typeface="210 맨발의청춘 R" pitchFamily="18" charset="-127"/>
              </a:rPr>
              <a:t>, Charles, </a:t>
            </a:r>
            <a:r>
              <a:rPr lang="en-US" altLang="ko-KR" sz="2000" dirty="0" err="1">
                <a:solidFill>
                  <a:schemeClr val="tx2">
                    <a:lumMod val="50000"/>
                  </a:schemeClr>
                </a:solidFill>
                <a:latin typeface="210 맨발의청춘 R" pitchFamily="18" charset="-127"/>
                <a:ea typeface="210 맨발의청춘 R" pitchFamily="18" charset="-127"/>
              </a:rPr>
              <a:t>Eurico</a:t>
            </a:r>
            <a:r>
              <a:rPr lang="en-US" altLang="ko-KR" sz="2000" dirty="0">
                <a:solidFill>
                  <a:schemeClr val="tx2">
                    <a:lumMod val="50000"/>
                  </a:schemeClr>
                </a:solidFill>
                <a:latin typeface="210 맨발의청춘 R" pitchFamily="18" charset="-127"/>
                <a:ea typeface="210 맨발의청춘 R" pitchFamily="18" charset="-127"/>
              </a:rPr>
              <a:t>, Jeremy, Pedro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tx2">
                    <a:lumMod val="50000"/>
                  </a:schemeClr>
                </a:solidFill>
                <a:latin typeface="210 맨발의청춘 R" pitchFamily="18" charset="-127"/>
                <a:ea typeface="210 맨발의청춘 R" pitchFamily="18" charset="-127"/>
              </a:rPr>
              <a:t>4</a:t>
            </a:r>
            <a:r>
              <a:rPr lang="ko-KR" altLang="en-US" sz="2000" dirty="0">
                <a:solidFill>
                  <a:schemeClr val="tx2">
                    <a:lumMod val="50000"/>
                  </a:schemeClr>
                </a:solidFill>
                <a:latin typeface="210 맨발의청춘 R" pitchFamily="18" charset="-127"/>
                <a:ea typeface="210 맨발의청춘 R" pitchFamily="18" charset="-127"/>
              </a:rPr>
              <a:t>개의 센서</a:t>
            </a:r>
            <a:endParaRPr lang="en-US" altLang="ko-KR" sz="2000" dirty="0">
              <a:solidFill>
                <a:schemeClr val="tx2">
                  <a:lumMod val="50000"/>
                </a:schemeClr>
              </a:solidFill>
              <a:latin typeface="210 맨발의청춘 R" pitchFamily="18" charset="-127"/>
              <a:ea typeface="210 맨발의청춘 R" pitchFamily="18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tx2">
                    <a:lumMod val="50000"/>
                  </a:schemeClr>
                </a:solidFill>
                <a:latin typeface="210 맨발의청춘 R" pitchFamily="18" charset="-127"/>
                <a:ea typeface="210 맨발의청춘 R" pitchFamily="18" charset="-127"/>
              </a:rPr>
              <a:t>팔</a:t>
            </a:r>
            <a:r>
              <a:rPr lang="en-US" altLang="ko-KR" sz="2000" dirty="0">
                <a:solidFill>
                  <a:schemeClr val="tx2">
                    <a:lumMod val="50000"/>
                  </a:schemeClr>
                </a:solidFill>
                <a:latin typeface="210 맨발의청춘 R" pitchFamily="18" charset="-127"/>
                <a:ea typeface="210 맨발의청춘 R" pitchFamily="18" charset="-127"/>
              </a:rPr>
              <a:t>, </a:t>
            </a:r>
            <a:r>
              <a:rPr lang="ko-KR" altLang="en-US" sz="2000" dirty="0" err="1">
                <a:solidFill>
                  <a:schemeClr val="tx2">
                    <a:lumMod val="50000"/>
                  </a:schemeClr>
                </a:solidFill>
                <a:latin typeface="210 맨발의청춘 R" pitchFamily="18" charset="-127"/>
                <a:ea typeface="210 맨발의청춘 R" pitchFamily="18" charset="-127"/>
              </a:rPr>
              <a:t>전완</a:t>
            </a:r>
            <a:r>
              <a:rPr lang="en-US" altLang="ko-KR" sz="2000" dirty="0">
                <a:solidFill>
                  <a:schemeClr val="tx2">
                    <a:lumMod val="50000"/>
                  </a:schemeClr>
                </a:solidFill>
                <a:latin typeface="210 맨발의청춘 R" pitchFamily="18" charset="-127"/>
                <a:ea typeface="210 맨발의청춘 R" pitchFamily="18" charset="-127"/>
              </a:rPr>
              <a:t>, </a:t>
            </a:r>
            <a:r>
              <a:rPr lang="ko-KR" altLang="en-US" sz="2000" dirty="0">
                <a:solidFill>
                  <a:schemeClr val="tx2">
                    <a:lumMod val="50000"/>
                  </a:schemeClr>
                </a:solidFill>
                <a:latin typeface="210 맨발의청춘 R" pitchFamily="18" charset="-127"/>
                <a:ea typeface="210 맨발의청춘 R" pitchFamily="18" charset="-127"/>
              </a:rPr>
              <a:t>허리</a:t>
            </a:r>
            <a:r>
              <a:rPr lang="en-US" altLang="ko-KR" sz="2000" dirty="0">
                <a:solidFill>
                  <a:schemeClr val="tx2">
                    <a:lumMod val="50000"/>
                  </a:schemeClr>
                </a:solidFill>
                <a:latin typeface="210 맨발의청춘 R" pitchFamily="18" charset="-127"/>
                <a:ea typeface="210 맨발의청춘 R" pitchFamily="18" charset="-127"/>
              </a:rPr>
              <a:t>, </a:t>
            </a:r>
            <a:r>
              <a:rPr lang="ko-KR" altLang="en-US" sz="2000" dirty="0" err="1">
                <a:solidFill>
                  <a:schemeClr val="tx2">
                    <a:lumMod val="50000"/>
                  </a:schemeClr>
                </a:solidFill>
                <a:latin typeface="210 맨발의청춘 R" pitchFamily="18" charset="-127"/>
                <a:ea typeface="210 맨발의청춘 R" pitchFamily="18" charset="-127"/>
              </a:rPr>
              <a:t>덤벨</a:t>
            </a:r>
            <a:endParaRPr lang="en-US" altLang="ko-KR" sz="2000" dirty="0">
              <a:solidFill>
                <a:schemeClr val="tx2">
                  <a:lumMod val="50000"/>
                </a:schemeClr>
              </a:solidFill>
              <a:latin typeface="210 맨발의청춘 R" pitchFamily="18" charset="-127"/>
              <a:ea typeface="210 맨발의청춘 R" pitchFamily="18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tx2">
                    <a:lumMod val="50000"/>
                  </a:schemeClr>
                </a:solidFill>
                <a:latin typeface="210 맨발의청춘 R" pitchFamily="18" charset="-127"/>
                <a:ea typeface="210 맨발의청춘 R" pitchFamily="18" charset="-127"/>
              </a:rPr>
              <a:t>159</a:t>
            </a:r>
            <a:r>
              <a:rPr lang="ko-KR" altLang="en-US" sz="2000" dirty="0">
                <a:solidFill>
                  <a:schemeClr val="tx2">
                    <a:lumMod val="50000"/>
                  </a:schemeClr>
                </a:solidFill>
                <a:latin typeface="210 맨발의청춘 R" pitchFamily="18" charset="-127"/>
                <a:ea typeface="210 맨발의청춘 R" pitchFamily="18" charset="-127"/>
              </a:rPr>
              <a:t>개의 센서 측정 수치</a:t>
            </a:r>
            <a:endParaRPr lang="en-US" altLang="ko-KR" sz="2000" dirty="0">
              <a:solidFill>
                <a:schemeClr val="tx2">
                  <a:lumMod val="50000"/>
                </a:schemeClr>
              </a:solidFill>
              <a:latin typeface="210 맨발의청춘 R" pitchFamily="18" charset="-127"/>
              <a:ea typeface="210 맨발의청춘 R" pitchFamily="18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2000" dirty="0" err="1">
                <a:solidFill>
                  <a:schemeClr val="tx2">
                    <a:lumMod val="50000"/>
                  </a:schemeClr>
                </a:solidFill>
                <a:latin typeface="210 맨발의청춘 R" pitchFamily="18" charset="-127"/>
                <a:ea typeface="210 맨발의청춘 R" pitchFamily="18" charset="-127"/>
              </a:rPr>
              <a:t>자력계</a:t>
            </a:r>
            <a:r>
              <a:rPr lang="en-US" altLang="ko-KR" sz="2000" dirty="0">
                <a:solidFill>
                  <a:schemeClr val="tx2">
                    <a:lumMod val="50000"/>
                  </a:schemeClr>
                </a:solidFill>
                <a:latin typeface="210 맨발의청춘 R" pitchFamily="18" charset="-127"/>
                <a:ea typeface="210 맨발의청춘 R" pitchFamily="18" charset="-127"/>
              </a:rPr>
              <a:t>, </a:t>
            </a:r>
            <a:r>
              <a:rPr lang="ko-KR" altLang="en-US" sz="2000" dirty="0">
                <a:solidFill>
                  <a:schemeClr val="tx2">
                    <a:lumMod val="50000"/>
                  </a:schemeClr>
                </a:solidFill>
                <a:latin typeface="210 맨발의청춘 R" pitchFamily="18" charset="-127"/>
                <a:ea typeface="210 맨발의청춘 R" pitchFamily="18" charset="-127"/>
              </a:rPr>
              <a:t>가속도</a:t>
            </a:r>
            <a:r>
              <a:rPr lang="en-US" altLang="ko-KR" sz="2000" dirty="0">
                <a:solidFill>
                  <a:schemeClr val="tx2">
                    <a:lumMod val="50000"/>
                  </a:schemeClr>
                </a:solidFill>
                <a:latin typeface="210 맨발의청춘 R" pitchFamily="18" charset="-127"/>
                <a:ea typeface="210 맨발의청춘 R" pitchFamily="18" charset="-127"/>
              </a:rPr>
              <a:t>, </a:t>
            </a:r>
            <a:r>
              <a:rPr lang="ko-KR" altLang="en-US" sz="2000" dirty="0">
                <a:solidFill>
                  <a:schemeClr val="tx2">
                    <a:lumMod val="50000"/>
                  </a:schemeClr>
                </a:solidFill>
                <a:latin typeface="210 맨발의청춘 R" pitchFamily="18" charset="-127"/>
                <a:ea typeface="210 맨발의청춘 R" pitchFamily="18" charset="-127"/>
              </a:rPr>
              <a:t>회전수치</a:t>
            </a:r>
            <a:endParaRPr lang="en-US" altLang="ko-KR" sz="2000" dirty="0">
              <a:solidFill>
                <a:schemeClr val="tx2">
                  <a:lumMod val="50000"/>
                </a:schemeClr>
              </a:solidFill>
              <a:latin typeface="210 맨발의청춘 R" pitchFamily="18" charset="-127"/>
              <a:ea typeface="210 맨발의청춘 R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1263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30B6F4F5-54D3-08B3-900C-D6A6BF7101CF}"/>
              </a:ext>
            </a:extLst>
          </p:cNvPr>
          <p:cNvSpPr/>
          <p:nvPr/>
        </p:nvSpPr>
        <p:spPr>
          <a:xfrm>
            <a:off x="0" y="0"/>
            <a:ext cx="9144000" cy="105273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35496" y="129406"/>
            <a:ext cx="29546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>
                <a:solidFill>
                  <a:schemeClr val="tx2">
                    <a:lumMod val="50000"/>
                  </a:schemeClr>
                </a:solidFill>
                <a:latin typeface="210 맨발의청춘 R" pitchFamily="18" charset="-127"/>
                <a:ea typeface="210 맨발의청춘 R" pitchFamily="18" charset="-127"/>
              </a:rPr>
              <a:t>사전준비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EB5F72-5D8C-CDE4-2BEC-8F8C66132972}"/>
              </a:ext>
            </a:extLst>
          </p:cNvPr>
          <p:cNvSpPr txBox="1"/>
          <p:nvPr/>
        </p:nvSpPr>
        <p:spPr>
          <a:xfrm>
            <a:off x="430008" y="1249514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2">
                    <a:lumMod val="50000"/>
                  </a:schemeClr>
                </a:solidFill>
                <a:latin typeface="210 맨발의청춘 R" pitchFamily="18" charset="-127"/>
                <a:ea typeface="210 맨발의청춘 R" pitchFamily="18" charset="-127"/>
              </a:rPr>
              <a:t>가설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1DAA676-9B31-9054-9B6A-243668A26650}"/>
              </a:ext>
            </a:extLst>
          </p:cNvPr>
          <p:cNvSpPr txBox="1"/>
          <p:nvPr/>
        </p:nvSpPr>
        <p:spPr>
          <a:xfrm>
            <a:off x="1041980" y="2388231"/>
            <a:ext cx="7353295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tx2">
                    <a:lumMod val="50000"/>
                  </a:schemeClr>
                </a:solidFill>
                <a:latin typeface="210 맨발의청춘 R" pitchFamily="18" charset="-127"/>
                <a:ea typeface="210 맨발의청춘 R" pitchFamily="18" charset="-127"/>
              </a:rPr>
              <a:t>자세 구분</a:t>
            </a:r>
            <a:endParaRPr lang="en-US" altLang="ko-KR" sz="2000" dirty="0">
              <a:solidFill>
                <a:schemeClr val="tx2">
                  <a:lumMod val="50000"/>
                </a:schemeClr>
              </a:solidFill>
              <a:latin typeface="210 맨발의청춘 R" pitchFamily="18" charset="-127"/>
              <a:ea typeface="210 맨발의청춘 R" pitchFamily="18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tx2">
                    <a:lumMod val="50000"/>
                  </a:schemeClr>
                </a:solidFill>
                <a:latin typeface="210 맨발의청춘 R" pitchFamily="18" charset="-127"/>
                <a:ea typeface="210 맨발의청춘 R" pitchFamily="18" charset="-127"/>
              </a:rPr>
              <a:t>골반 움직임</a:t>
            </a:r>
            <a:r>
              <a:rPr lang="en-US" altLang="ko-KR" sz="2000" dirty="0">
                <a:solidFill>
                  <a:schemeClr val="tx2">
                    <a:lumMod val="50000"/>
                  </a:schemeClr>
                </a:solidFill>
                <a:latin typeface="210 맨발의청춘 R" pitchFamily="18" charset="-127"/>
                <a:ea typeface="210 맨발의청춘 R" pitchFamily="18" charset="-127"/>
              </a:rPr>
              <a:t>:</a:t>
            </a:r>
            <a:r>
              <a:rPr lang="ko-KR" altLang="en-US" sz="2000" dirty="0">
                <a:solidFill>
                  <a:schemeClr val="tx2">
                    <a:lumMod val="50000"/>
                  </a:schemeClr>
                </a:solidFill>
                <a:latin typeface="210 맨발의청춘 R" pitchFamily="18" charset="-127"/>
                <a:ea typeface="210 맨발의청춘 R" pitchFamily="18" charset="-127"/>
              </a:rPr>
              <a:t> 허리 센서 감지로 </a:t>
            </a:r>
            <a:r>
              <a:rPr lang="en-US" altLang="ko-KR" sz="2000" dirty="0">
                <a:solidFill>
                  <a:schemeClr val="tx2">
                    <a:lumMod val="50000"/>
                  </a:schemeClr>
                </a:solidFill>
                <a:latin typeface="210 맨발의청춘 R" pitchFamily="18" charset="-127"/>
                <a:ea typeface="210 맨발의청춘 R" pitchFamily="18" charset="-127"/>
              </a:rPr>
              <a:t>E </a:t>
            </a:r>
            <a:r>
              <a:rPr lang="ko-KR" altLang="en-US" sz="2000" dirty="0">
                <a:solidFill>
                  <a:schemeClr val="tx2">
                    <a:lumMod val="50000"/>
                  </a:schemeClr>
                </a:solidFill>
                <a:latin typeface="210 맨발의청춘 R" pitchFamily="18" charset="-127"/>
                <a:ea typeface="210 맨발의청춘 R" pitchFamily="18" charset="-127"/>
              </a:rPr>
              <a:t>구분 가능할 것</a:t>
            </a:r>
            <a:endParaRPr lang="en-US" altLang="ko-KR" sz="2000" dirty="0">
              <a:solidFill>
                <a:schemeClr val="tx2">
                  <a:lumMod val="50000"/>
                </a:schemeClr>
              </a:solidFill>
              <a:latin typeface="210 맨발의청춘 R" pitchFamily="18" charset="-127"/>
              <a:ea typeface="210 맨발의청춘 R" pitchFamily="18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tx2">
                    <a:lumMod val="50000"/>
                  </a:schemeClr>
                </a:solidFill>
                <a:latin typeface="210 맨발의청춘 R" pitchFamily="18" charset="-127"/>
                <a:ea typeface="210 맨발의청춘 R" pitchFamily="18" charset="-127"/>
              </a:rPr>
              <a:t>C</a:t>
            </a:r>
            <a:r>
              <a:rPr lang="ko-KR" altLang="en-US" sz="2000" dirty="0">
                <a:solidFill>
                  <a:schemeClr val="tx2">
                    <a:lumMod val="50000"/>
                  </a:schemeClr>
                </a:solidFill>
                <a:latin typeface="210 맨발의청춘 R" pitchFamily="18" charset="-127"/>
                <a:ea typeface="210 맨발의청춘 R" pitchFamily="18" charset="-127"/>
              </a:rPr>
              <a:t>와 </a:t>
            </a:r>
            <a:r>
              <a:rPr lang="en-US" altLang="ko-KR" sz="2000" dirty="0">
                <a:solidFill>
                  <a:schemeClr val="tx2">
                    <a:lumMod val="50000"/>
                  </a:schemeClr>
                </a:solidFill>
                <a:latin typeface="210 맨발의청춘 R" pitchFamily="18" charset="-127"/>
                <a:ea typeface="210 맨발의청춘 R" pitchFamily="18" charset="-127"/>
              </a:rPr>
              <a:t>D</a:t>
            </a:r>
            <a:r>
              <a:rPr lang="ko-KR" altLang="en-US" sz="2000" dirty="0">
                <a:solidFill>
                  <a:schemeClr val="tx2">
                    <a:lumMod val="50000"/>
                  </a:schemeClr>
                </a:solidFill>
                <a:latin typeface="210 맨발의청춘 R" pitchFamily="18" charset="-127"/>
                <a:ea typeface="210 맨발의청춘 R" pitchFamily="18" charset="-127"/>
              </a:rPr>
              <a:t>는 </a:t>
            </a:r>
            <a:r>
              <a:rPr lang="en-US" altLang="ko-KR" sz="2000" dirty="0">
                <a:solidFill>
                  <a:schemeClr val="tx2">
                    <a:lumMod val="50000"/>
                  </a:schemeClr>
                </a:solidFill>
                <a:latin typeface="210 맨발의청춘 R" pitchFamily="18" charset="-127"/>
                <a:ea typeface="210 맨발의청춘 R" pitchFamily="18" charset="-127"/>
              </a:rPr>
              <a:t>A, B, E</a:t>
            </a:r>
            <a:r>
              <a:rPr lang="ko-KR" altLang="en-US" sz="2000" dirty="0">
                <a:solidFill>
                  <a:schemeClr val="tx2">
                    <a:lumMod val="50000"/>
                  </a:schemeClr>
                </a:solidFill>
                <a:latin typeface="210 맨발의청춘 R" pitchFamily="18" charset="-127"/>
                <a:ea typeface="210 맨발의청춘 R" pitchFamily="18" charset="-127"/>
              </a:rPr>
              <a:t>의 일부 수치가 절반으로 감소 예상</a:t>
            </a:r>
            <a:endParaRPr lang="en-US" altLang="ko-KR" sz="2000" dirty="0">
              <a:solidFill>
                <a:schemeClr val="tx2">
                  <a:lumMod val="50000"/>
                </a:schemeClr>
              </a:solidFill>
              <a:latin typeface="210 맨발의청춘 R" pitchFamily="18" charset="-127"/>
              <a:ea typeface="210 맨발의청춘 R" pitchFamily="18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210 맨발의청춘 R" pitchFamily="18" charset="-127"/>
                <a:ea typeface="210 맨발의청춘 R" pitchFamily="18" charset="-127"/>
              </a:rPr>
              <a:t>팔꿈치를 조금 밀어내는 </a:t>
            </a:r>
            <a:r>
              <a:rPr lang="en-US" altLang="ko-KR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210 맨발의청춘 R" pitchFamily="18" charset="-127"/>
                <a:ea typeface="210 맨발의청춘 R" pitchFamily="18" charset="-127"/>
              </a:rPr>
              <a:t>B</a:t>
            </a:r>
            <a:r>
              <a:rPr lang="ko-KR" altLang="en-US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210 맨발의청춘 R" pitchFamily="18" charset="-127"/>
                <a:ea typeface="210 맨발의청춘 R" pitchFamily="18" charset="-127"/>
              </a:rPr>
              <a:t>는 </a:t>
            </a:r>
            <a:r>
              <a:rPr lang="en-US" altLang="ko-KR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210 맨발의청춘 R" pitchFamily="18" charset="-127"/>
                <a:ea typeface="210 맨발의청춘 R" pitchFamily="18" charset="-127"/>
              </a:rPr>
              <a:t>A</a:t>
            </a:r>
            <a:r>
              <a:rPr lang="ko-KR" altLang="en-US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210 맨발의청춘 R" pitchFamily="18" charset="-127"/>
                <a:ea typeface="210 맨발의청춘 R" pitchFamily="18" charset="-127"/>
              </a:rPr>
              <a:t>와 구분하기 어려움 예상</a:t>
            </a:r>
            <a:endParaRPr lang="en-US" altLang="ko-KR" sz="2000" dirty="0">
              <a:solidFill>
                <a:schemeClr val="tx2">
                  <a:lumMod val="60000"/>
                  <a:lumOff val="40000"/>
                </a:schemeClr>
              </a:solidFill>
              <a:latin typeface="210 맨발의청춘 R" pitchFamily="18" charset="-127"/>
              <a:ea typeface="210 맨발의청춘 R" pitchFamily="18" charset="-127"/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210 맨발의청춘 R" pitchFamily="18" charset="-127"/>
                <a:ea typeface="210 맨발의청춘 R" pitchFamily="18" charset="-127"/>
              </a:rPr>
              <a:t>센서 보완 필요성</a:t>
            </a:r>
            <a:endParaRPr lang="en-US" altLang="ko-KR" sz="2000" dirty="0">
              <a:solidFill>
                <a:schemeClr val="tx2">
                  <a:lumMod val="60000"/>
                  <a:lumOff val="40000"/>
                </a:schemeClr>
              </a:solidFill>
              <a:latin typeface="210 맨발의청춘 R" pitchFamily="18" charset="-127"/>
              <a:ea typeface="210 맨발의청춘 R" pitchFamily="18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chemeClr val="tx2">
                  <a:lumMod val="50000"/>
                </a:schemeClr>
              </a:solidFill>
              <a:latin typeface="210 맨발의청춘 R" pitchFamily="18" charset="-127"/>
              <a:ea typeface="210 맨발의청춘 R" pitchFamily="18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tx2">
                    <a:lumMod val="50000"/>
                  </a:schemeClr>
                </a:solidFill>
                <a:latin typeface="210 맨발의청춘 R" pitchFamily="18" charset="-127"/>
                <a:ea typeface="210 맨발의청춘 R" pitchFamily="18" charset="-127"/>
              </a:rPr>
              <a:t>센서 </a:t>
            </a:r>
            <a:r>
              <a:rPr lang="ko-KR" altLang="en-US" sz="2000" dirty="0" err="1">
                <a:solidFill>
                  <a:schemeClr val="tx2">
                    <a:lumMod val="50000"/>
                  </a:schemeClr>
                </a:solidFill>
                <a:latin typeface="210 맨발의청춘 R" pitchFamily="18" charset="-127"/>
                <a:ea typeface="210 맨발의청춘 R" pitchFamily="18" charset="-127"/>
              </a:rPr>
              <a:t>미작동</a:t>
            </a:r>
            <a:r>
              <a:rPr lang="en-US" altLang="ko-KR" sz="2000" dirty="0">
                <a:solidFill>
                  <a:schemeClr val="tx2">
                    <a:lumMod val="50000"/>
                  </a:schemeClr>
                </a:solidFill>
                <a:latin typeface="210 맨발의청춘 R" pitchFamily="18" charset="-127"/>
                <a:ea typeface="210 맨발의청춘 R" pitchFamily="18" charset="-127"/>
              </a:rPr>
              <a:t>/</a:t>
            </a:r>
            <a:r>
              <a:rPr lang="ko-KR" altLang="en-US" sz="2000" dirty="0">
                <a:solidFill>
                  <a:schemeClr val="tx2">
                    <a:lumMod val="50000"/>
                  </a:schemeClr>
                </a:solidFill>
                <a:latin typeface="210 맨발의청춘 R" pitchFamily="18" charset="-127"/>
                <a:ea typeface="210 맨발의청춘 R" pitchFamily="18" charset="-127"/>
              </a:rPr>
              <a:t>오작동</a:t>
            </a:r>
            <a:endParaRPr lang="en-US" altLang="ko-KR" sz="2000" dirty="0">
              <a:solidFill>
                <a:schemeClr val="tx2">
                  <a:lumMod val="50000"/>
                </a:schemeClr>
              </a:solidFill>
              <a:latin typeface="210 맨발의청춘 R" pitchFamily="18" charset="-127"/>
              <a:ea typeface="210 맨발의청춘 R" pitchFamily="18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tx2">
                    <a:lumMod val="50000"/>
                  </a:schemeClr>
                </a:solidFill>
                <a:latin typeface="210 맨발의청춘 R" pitchFamily="18" charset="-127"/>
                <a:ea typeface="210 맨발의청춘 R" pitchFamily="18" charset="-127"/>
              </a:rPr>
              <a:t>상관관계가 큰 센서 수치들로 인해 학습에 문제 없을 것</a:t>
            </a:r>
            <a:endParaRPr lang="en-US" altLang="ko-KR" sz="2000" dirty="0">
              <a:solidFill>
                <a:schemeClr val="tx2">
                  <a:lumMod val="50000"/>
                </a:schemeClr>
              </a:solidFill>
              <a:latin typeface="210 맨발의청춘 R" pitchFamily="18" charset="-127"/>
              <a:ea typeface="210 맨발의청춘 R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DCBC9D5-4DA6-684C-8650-D3FFAFA2710C}"/>
              </a:ext>
            </a:extLst>
          </p:cNvPr>
          <p:cNvSpPr txBox="1"/>
          <p:nvPr/>
        </p:nvSpPr>
        <p:spPr>
          <a:xfrm>
            <a:off x="6165177" y="1362269"/>
            <a:ext cx="2230098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buFont typeface="+mj-lt"/>
              <a:buAutoNum type="alphaUcPeriod"/>
            </a:pPr>
            <a:r>
              <a:rPr lang="ko-KR" altLang="en-US" sz="14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정자세</a:t>
            </a:r>
          </a:p>
          <a:p>
            <a:pPr algn="l">
              <a:buFont typeface="+mj-lt"/>
              <a:buAutoNum type="alphaUcPeriod"/>
            </a:pPr>
            <a:r>
              <a:rPr lang="ko-KR" altLang="en-US" sz="14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팔꿈치를 내밀면서 들기</a:t>
            </a:r>
          </a:p>
          <a:p>
            <a:pPr algn="l">
              <a:buFont typeface="+mj-lt"/>
              <a:buAutoNum type="alphaUcPeriod"/>
            </a:pPr>
            <a:r>
              <a:rPr lang="ko-KR" altLang="en-US" sz="14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절반만 들기</a:t>
            </a:r>
            <a:endParaRPr lang="en-US" altLang="ko-KR" sz="1400" b="0" i="0" dirty="0">
              <a:solidFill>
                <a:srgbClr val="212121"/>
              </a:solidFill>
              <a:effectLst/>
              <a:latin typeface="Roboto" panose="02000000000000000000" pitchFamily="2" charset="0"/>
            </a:endParaRPr>
          </a:p>
          <a:p>
            <a:pPr algn="l">
              <a:buFont typeface="+mj-lt"/>
              <a:buAutoNum type="alphaUcPeriod"/>
            </a:pPr>
            <a:r>
              <a:rPr lang="ko-KR" altLang="en-US" sz="14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절반만 내리기</a:t>
            </a:r>
            <a:endParaRPr lang="en-US" altLang="ko-KR" sz="1400" b="0" i="0" dirty="0">
              <a:solidFill>
                <a:srgbClr val="212121"/>
              </a:solidFill>
              <a:effectLst/>
              <a:latin typeface="Roboto" panose="02000000000000000000" pitchFamily="2" charset="0"/>
            </a:endParaRPr>
          </a:p>
          <a:p>
            <a:pPr algn="l">
              <a:buFont typeface="+mj-lt"/>
              <a:buAutoNum type="alphaUcPeriod"/>
            </a:pPr>
            <a:r>
              <a:rPr lang="ko-KR" altLang="en-US" sz="14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골반을 내밀면서 들기</a:t>
            </a:r>
          </a:p>
        </p:txBody>
      </p:sp>
    </p:spTree>
    <p:extLst>
      <p:ext uri="{BB962C8B-B14F-4D97-AF65-F5344CB8AC3E}">
        <p14:creationId xmlns:p14="http://schemas.microsoft.com/office/powerpoint/2010/main" val="14532653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9CFFA848-0B1A-4C52-A916-09B30C2D20DC}"/>
              </a:ext>
            </a:extLst>
          </p:cNvPr>
          <p:cNvSpPr/>
          <p:nvPr/>
        </p:nvSpPr>
        <p:spPr>
          <a:xfrm>
            <a:off x="0" y="0"/>
            <a:ext cx="9144000" cy="105273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4F5C572-AD2B-A5BF-11A6-B93E3366EDB2}"/>
              </a:ext>
            </a:extLst>
          </p:cNvPr>
          <p:cNvGrpSpPr/>
          <p:nvPr/>
        </p:nvGrpSpPr>
        <p:grpSpPr>
          <a:xfrm>
            <a:off x="803305" y="1628800"/>
            <a:ext cx="7537390" cy="4873595"/>
            <a:chOff x="605345" y="1629548"/>
            <a:chExt cx="7537390" cy="4873595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CDEF566A-A93E-8A6E-AA0B-2C5DF93444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587" r="57526"/>
            <a:stretch/>
          </p:blipFill>
          <p:spPr>
            <a:xfrm>
              <a:off x="605345" y="1629548"/>
              <a:ext cx="5040561" cy="2529155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1814B619-27DC-4B2B-0534-A8E2DF4E844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768" t="7303" r="25344"/>
            <a:stretch/>
          </p:blipFill>
          <p:spPr>
            <a:xfrm>
              <a:off x="605345" y="4158703"/>
              <a:ext cx="5040561" cy="2344440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67F8C1D3-3740-3358-52FF-0D536BDD39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058" r="9454"/>
            <a:stretch/>
          </p:blipFill>
          <p:spPr>
            <a:xfrm>
              <a:off x="5694463" y="3973988"/>
              <a:ext cx="2448272" cy="2529155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3E095897-1190-0D1A-4AA6-6486F68D37C3}"/>
              </a:ext>
            </a:extLst>
          </p:cNvPr>
          <p:cNvSpPr txBox="1"/>
          <p:nvPr/>
        </p:nvSpPr>
        <p:spPr>
          <a:xfrm>
            <a:off x="35496" y="129406"/>
            <a:ext cx="29546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>
                <a:solidFill>
                  <a:schemeClr val="tx2">
                    <a:lumMod val="50000"/>
                  </a:schemeClr>
                </a:solidFill>
                <a:latin typeface="210 맨발의청춘 R" pitchFamily="18" charset="-127"/>
                <a:ea typeface="210 맨발의청춘 R" pitchFamily="18" charset="-127"/>
              </a:rPr>
              <a:t>사전준비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D0777F-F106-3059-7417-5FADEF9D194F}"/>
              </a:ext>
            </a:extLst>
          </p:cNvPr>
          <p:cNvSpPr txBox="1"/>
          <p:nvPr/>
        </p:nvSpPr>
        <p:spPr>
          <a:xfrm>
            <a:off x="430008" y="1249514"/>
            <a:ext cx="50305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2">
                    <a:lumMod val="50000"/>
                  </a:schemeClr>
                </a:solidFill>
                <a:latin typeface="210 맨발의청춘 R" pitchFamily="18" charset="-127"/>
                <a:ea typeface="210 맨발의청춘 R" pitchFamily="18" charset="-127"/>
              </a:rPr>
              <a:t>개별 특성 확인 </a:t>
            </a:r>
            <a:r>
              <a:rPr lang="en-US" altLang="ko-KR" sz="2400" dirty="0">
                <a:solidFill>
                  <a:schemeClr val="tx2">
                    <a:lumMod val="50000"/>
                  </a:schemeClr>
                </a:solidFill>
                <a:latin typeface="210 맨발의청춘 R" pitchFamily="18" charset="-127"/>
                <a:ea typeface="210 맨발의청춘 R" pitchFamily="18" charset="-127"/>
              </a:rPr>
              <a:t>– 10</a:t>
            </a:r>
            <a:r>
              <a:rPr lang="ko-KR" altLang="en-US" sz="2400" dirty="0">
                <a:solidFill>
                  <a:schemeClr val="tx2">
                    <a:lumMod val="50000"/>
                  </a:schemeClr>
                </a:solidFill>
                <a:latin typeface="210 맨발의청춘 R" pitchFamily="18" charset="-127"/>
                <a:ea typeface="210 맨발의청춘 R" pitchFamily="18" charset="-127"/>
              </a:rPr>
              <a:t>개 움직임 포착</a:t>
            </a:r>
          </a:p>
        </p:txBody>
      </p:sp>
    </p:spTree>
    <p:extLst>
      <p:ext uri="{BB962C8B-B14F-4D97-AF65-F5344CB8AC3E}">
        <p14:creationId xmlns:p14="http://schemas.microsoft.com/office/powerpoint/2010/main" val="23282318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A158036-2133-5560-978F-65EDBDB47FE6}"/>
              </a:ext>
            </a:extLst>
          </p:cNvPr>
          <p:cNvSpPr/>
          <p:nvPr/>
        </p:nvSpPr>
        <p:spPr>
          <a:xfrm>
            <a:off x="0" y="0"/>
            <a:ext cx="9144000" cy="105273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35496" y="129406"/>
            <a:ext cx="29546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>
                <a:solidFill>
                  <a:schemeClr val="tx2">
                    <a:lumMod val="50000"/>
                  </a:schemeClr>
                </a:solidFill>
                <a:latin typeface="210 맨발의청춘 R" pitchFamily="18" charset="-127"/>
                <a:ea typeface="210 맨발의청춘 R" pitchFamily="18" charset="-127"/>
              </a:rPr>
              <a:t>사전준비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EB5F72-5D8C-CDE4-2BEC-8F8C66132972}"/>
              </a:ext>
            </a:extLst>
          </p:cNvPr>
          <p:cNvSpPr txBox="1"/>
          <p:nvPr/>
        </p:nvSpPr>
        <p:spPr>
          <a:xfrm>
            <a:off x="430008" y="1599183"/>
            <a:ext cx="41136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2">
                    <a:lumMod val="50000"/>
                  </a:schemeClr>
                </a:solidFill>
                <a:latin typeface="210 맨발의청춘 R" pitchFamily="18" charset="-127"/>
                <a:ea typeface="210 맨발의청춘 R" pitchFamily="18" charset="-127"/>
              </a:rPr>
              <a:t>센서 자체적 통계 수치 삭제</a:t>
            </a:r>
            <a:endParaRPr lang="en-US" altLang="ko-KR" sz="2400" dirty="0">
              <a:solidFill>
                <a:schemeClr val="tx2">
                  <a:lumMod val="50000"/>
                </a:schemeClr>
              </a:solidFill>
              <a:latin typeface="210 맨발의청춘 R" pitchFamily="18" charset="-127"/>
              <a:ea typeface="210 맨발의청춘 R" pitchFamily="18" charset="-127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5BB7B4D9-ED0F-E115-2703-E63E19AA6F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678" y="2495419"/>
            <a:ext cx="8554644" cy="1867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4501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16956FB-D628-A76A-7B5E-106601216C80}"/>
              </a:ext>
            </a:extLst>
          </p:cNvPr>
          <p:cNvSpPr/>
          <p:nvPr/>
        </p:nvSpPr>
        <p:spPr>
          <a:xfrm>
            <a:off x="0" y="0"/>
            <a:ext cx="9144000" cy="105273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35496" y="129406"/>
            <a:ext cx="29546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>
                <a:solidFill>
                  <a:schemeClr val="tx2">
                    <a:lumMod val="50000"/>
                  </a:schemeClr>
                </a:solidFill>
                <a:latin typeface="210 맨발의청춘 R" pitchFamily="18" charset="-127"/>
                <a:ea typeface="210 맨발의청춘 R" pitchFamily="18" charset="-127"/>
              </a:rPr>
              <a:t>사전준비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EB5F72-5D8C-CDE4-2BEC-8F8C66132972}"/>
              </a:ext>
            </a:extLst>
          </p:cNvPr>
          <p:cNvSpPr txBox="1"/>
          <p:nvPr/>
        </p:nvSpPr>
        <p:spPr>
          <a:xfrm>
            <a:off x="251520" y="1052736"/>
            <a:ext cx="18325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2">
                    <a:lumMod val="50000"/>
                  </a:schemeClr>
                </a:solidFill>
                <a:latin typeface="210 맨발의청춘 R" pitchFamily="18" charset="-127"/>
                <a:ea typeface="210 맨발의청춘 R" pitchFamily="18" charset="-127"/>
              </a:rPr>
              <a:t>이상치 확인</a:t>
            </a:r>
          </a:p>
        </p:txBody>
      </p:sp>
      <p:pic>
        <p:nvPicPr>
          <p:cNvPr id="3080" name="Picture 8">
            <a:extLst>
              <a:ext uri="{FF2B5EF4-FFF2-40B4-BE49-F238E27FC236}">
                <a16:creationId xmlns:a16="http://schemas.microsoft.com/office/drawing/2014/main" id="{4BA4DF20-5BBC-651F-7C82-5EEA1C74BB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00608" y="4900863"/>
            <a:ext cx="10148601" cy="1624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DBC4580B-59F7-14BD-7B67-CD72CCD6BBC3}"/>
              </a:ext>
            </a:extLst>
          </p:cNvPr>
          <p:cNvGrpSpPr/>
          <p:nvPr/>
        </p:nvGrpSpPr>
        <p:grpSpPr>
          <a:xfrm>
            <a:off x="1031826" y="1290848"/>
            <a:ext cx="3756198" cy="3423018"/>
            <a:chOff x="3707904" y="1124744"/>
            <a:chExt cx="3756198" cy="3423018"/>
          </a:xfrm>
        </p:grpSpPr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F18B6322-42CA-A882-2EEE-933B80C0DF5B}"/>
                </a:ext>
              </a:extLst>
            </p:cNvPr>
            <p:cNvGrpSpPr/>
            <p:nvPr/>
          </p:nvGrpSpPr>
          <p:grpSpPr>
            <a:xfrm>
              <a:off x="3707904" y="1124744"/>
              <a:ext cx="3756198" cy="3423018"/>
              <a:chOff x="251520" y="1017041"/>
              <a:chExt cx="6336704" cy="5774628"/>
            </a:xfrm>
          </p:grpSpPr>
          <p:grpSp>
            <p:nvGrpSpPr>
              <p:cNvPr id="21" name="그룹 20">
                <a:extLst>
                  <a:ext uri="{FF2B5EF4-FFF2-40B4-BE49-F238E27FC236}">
                    <a16:creationId xmlns:a16="http://schemas.microsoft.com/office/drawing/2014/main" id="{9F92927D-7B14-7AA1-A052-FE4C81DBECFA}"/>
                  </a:ext>
                </a:extLst>
              </p:cNvPr>
              <p:cNvGrpSpPr/>
              <p:nvPr/>
            </p:nvGrpSpPr>
            <p:grpSpPr>
              <a:xfrm>
                <a:off x="251520" y="1327316"/>
                <a:ext cx="6336704" cy="5464353"/>
                <a:chOff x="3203848" y="1327316"/>
                <a:chExt cx="3384376" cy="2918461"/>
              </a:xfrm>
            </p:grpSpPr>
            <p:pic>
              <p:nvPicPr>
                <p:cNvPr id="3076" name="Picture 4">
                  <a:extLst>
                    <a:ext uri="{FF2B5EF4-FFF2-40B4-BE49-F238E27FC236}">
                      <a16:creationId xmlns:a16="http://schemas.microsoft.com/office/drawing/2014/main" id="{828535D6-C4AA-0C54-EF71-2663B323BB9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9062" r="3927"/>
                <a:stretch/>
              </p:blipFill>
              <p:spPr bwMode="auto">
                <a:xfrm>
                  <a:off x="3203848" y="1327316"/>
                  <a:ext cx="3384376" cy="146367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78" name="Picture 6">
                  <a:extLst>
                    <a:ext uri="{FF2B5EF4-FFF2-40B4-BE49-F238E27FC236}">
                      <a16:creationId xmlns:a16="http://schemas.microsoft.com/office/drawing/2014/main" id="{91FCB67B-11C4-5D70-896B-26081A045BB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9062" r="3927"/>
                <a:stretch/>
              </p:blipFill>
              <p:spPr bwMode="auto">
                <a:xfrm>
                  <a:off x="3203848" y="2782102"/>
                  <a:ext cx="3384376" cy="146367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90677DA-CFB7-8328-6823-727B5533ED00}"/>
                  </a:ext>
                </a:extLst>
              </p:cNvPr>
              <p:cNvSpPr txBox="1"/>
              <p:nvPr/>
            </p:nvSpPr>
            <p:spPr>
              <a:xfrm>
                <a:off x="2458238" y="1017041"/>
                <a:ext cx="962862" cy="3868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50" dirty="0">
                    <a:solidFill>
                      <a:schemeClr val="tx2">
                        <a:lumMod val="50000"/>
                      </a:schemeClr>
                    </a:solidFill>
                    <a:latin typeface="210 맨발의청춘 R" pitchFamily="18" charset="-127"/>
                    <a:ea typeface="210 맨발의청춘 R" pitchFamily="18" charset="-127"/>
                  </a:rPr>
                  <a:t>Charles</a:t>
                </a:r>
                <a:endParaRPr lang="ko-KR" altLang="en-US" sz="1050" dirty="0">
                  <a:solidFill>
                    <a:schemeClr val="tx2">
                      <a:lumMod val="50000"/>
                    </a:schemeClr>
                  </a:solidFill>
                  <a:latin typeface="210 맨발의청춘 R" pitchFamily="18" charset="-127"/>
                  <a:ea typeface="210 맨발의청춘 R" pitchFamily="18" charset="-127"/>
                </a:endParaRP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475B1A6-7C36-C3C9-7C7C-0E0B2EF73B51}"/>
                  </a:ext>
                </a:extLst>
              </p:cNvPr>
              <p:cNvSpPr txBox="1"/>
              <p:nvPr/>
            </p:nvSpPr>
            <p:spPr>
              <a:xfrm>
                <a:off x="2541951" y="3811021"/>
                <a:ext cx="853822" cy="3868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50" dirty="0" err="1">
                    <a:solidFill>
                      <a:schemeClr val="tx2">
                        <a:lumMod val="50000"/>
                      </a:schemeClr>
                    </a:solidFill>
                    <a:latin typeface="210 맨발의청춘 R" pitchFamily="18" charset="-127"/>
                    <a:ea typeface="210 맨발의청춘 R" pitchFamily="18" charset="-127"/>
                  </a:rPr>
                  <a:t>Eurico</a:t>
                </a:r>
                <a:endParaRPr lang="ko-KR" altLang="en-US" sz="1050" dirty="0">
                  <a:solidFill>
                    <a:schemeClr val="tx2">
                      <a:lumMod val="50000"/>
                    </a:schemeClr>
                  </a:solidFill>
                  <a:latin typeface="210 맨발의청춘 R" pitchFamily="18" charset="-127"/>
                  <a:ea typeface="210 맨발의청춘 R" pitchFamily="18" charset="-127"/>
                </a:endParaRPr>
              </a:p>
            </p:txBody>
          </p:sp>
        </p:grp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CD1D0BBD-D073-5E1C-2952-AF9AC2A262E9}"/>
                </a:ext>
              </a:extLst>
            </p:cNvPr>
            <p:cNvSpPr/>
            <p:nvPr/>
          </p:nvSpPr>
          <p:spPr>
            <a:xfrm>
              <a:off x="5364088" y="1412776"/>
              <a:ext cx="1530716" cy="144445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CE4045C-729C-964C-973B-C83F5623C50B}"/>
                </a:ext>
              </a:extLst>
            </p:cNvPr>
            <p:cNvSpPr/>
            <p:nvPr/>
          </p:nvSpPr>
          <p:spPr>
            <a:xfrm>
              <a:off x="3707904" y="3035077"/>
              <a:ext cx="1530716" cy="144445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82972CB3-71CC-619F-0FC6-442C5E5325C8}"/>
              </a:ext>
            </a:extLst>
          </p:cNvPr>
          <p:cNvCxnSpPr>
            <a:cxnSpLocks/>
          </p:cNvCxnSpPr>
          <p:nvPr/>
        </p:nvCxnSpPr>
        <p:spPr>
          <a:xfrm flipH="1">
            <a:off x="2688010" y="2132856"/>
            <a:ext cx="2532062" cy="12961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2BB8BE80-64F9-341A-C727-B4DA879CFBBD}"/>
              </a:ext>
            </a:extLst>
          </p:cNvPr>
          <p:cNvSpPr txBox="1"/>
          <p:nvPr/>
        </p:nvSpPr>
        <p:spPr>
          <a:xfrm>
            <a:off x="5311057" y="1726304"/>
            <a:ext cx="31550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50000"/>
                  </a:schemeClr>
                </a:solidFill>
                <a:latin typeface="210 맨발의청춘 R" pitchFamily="18" charset="-127"/>
                <a:ea typeface="210 맨발의청춘 R" pitchFamily="18" charset="-127"/>
              </a:rPr>
              <a:t>E </a:t>
            </a:r>
            <a:r>
              <a:rPr lang="ko-KR" altLang="en-US" sz="2400" dirty="0">
                <a:solidFill>
                  <a:schemeClr val="tx2">
                    <a:lumMod val="50000"/>
                  </a:schemeClr>
                </a:solidFill>
                <a:latin typeface="210 맨발의청춘 R" pitchFamily="18" charset="-127"/>
                <a:ea typeface="210 맨발의청춘 R" pitchFamily="18" charset="-127"/>
              </a:rPr>
              <a:t>자세를 </a:t>
            </a:r>
            <a:r>
              <a:rPr lang="en-US" altLang="ko-KR" sz="2400" dirty="0">
                <a:solidFill>
                  <a:schemeClr val="tx2">
                    <a:lumMod val="50000"/>
                  </a:schemeClr>
                </a:solidFill>
                <a:latin typeface="210 맨발의청춘 R" pitchFamily="18" charset="-127"/>
                <a:ea typeface="210 맨발의청춘 R" pitchFamily="18" charset="-127"/>
              </a:rPr>
              <a:t>D</a:t>
            </a:r>
            <a:r>
              <a:rPr lang="ko-KR" altLang="en-US" sz="2400" dirty="0">
                <a:solidFill>
                  <a:schemeClr val="tx2">
                    <a:lumMod val="50000"/>
                  </a:schemeClr>
                </a:solidFill>
                <a:latin typeface="210 맨발의청춘 R" pitchFamily="18" charset="-127"/>
                <a:ea typeface="210 맨발의청춘 R" pitchFamily="18" charset="-127"/>
              </a:rPr>
              <a:t>에서 운동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D738B071-5243-A397-3534-10EE578C4B5E}"/>
              </a:ext>
            </a:extLst>
          </p:cNvPr>
          <p:cNvCxnSpPr>
            <a:cxnSpLocks/>
          </p:cNvCxnSpPr>
          <p:nvPr/>
        </p:nvCxnSpPr>
        <p:spPr>
          <a:xfrm flipH="1">
            <a:off x="3534422" y="4262912"/>
            <a:ext cx="1530716" cy="6379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5DBDB70-DB7F-F698-209D-2751AEA0F236}"/>
              </a:ext>
            </a:extLst>
          </p:cNvPr>
          <p:cNvSpPr txBox="1"/>
          <p:nvPr/>
        </p:nvSpPr>
        <p:spPr>
          <a:xfrm>
            <a:off x="5220072" y="3866875"/>
            <a:ext cx="2249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2">
                    <a:lumMod val="50000"/>
                  </a:schemeClr>
                </a:solidFill>
                <a:latin typeface="210 맨발의청춘 R" pitchFamily="18" charset="-127"/>
                <a:ea typeface="210 맨발의청춘 R" pitchFamily="18" charset="-127"/>
              </a:rPr>
              <a:t>센서 작동 오류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5FAEB0E-7782-83A3-4034-90C3D8459B10}"/>
              </a:ext>
            </a:extLst>
          </p:cNvPr>
          <p:cNvSpPr/>
          <p:nvPr/>
        </p:nvSpPr>
        <p:spPr>
          <a:xfrm>
            <a:off x="1797184" y="5002794"/>
            <a:ext cx="1622688" cy="144445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95553B3-3801-4915-3E4C-A6B3551E4C4F}"/>
              </a:ext>
            </a:extLst>
          </p:cNvPr>
          <p:cNvSpPr txBox="1"/>
          <p:nvPr/>
        </p:nvSpPr>
        <p:spPr>
          <a:xfrm>
            <a:off x="6062540" y="2245730"/>
            <a:ext cx="2230098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buFont typeface="+mj-lt"/>
              <a:buAutoNum type="alphaUcPeriod"/>
            </a:pPr>
            <a:r>
              <a:rPr lang="ko-KR" altLang="en-US" sz="14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정자세</a:t>
            </a:r>
          </a:p>
          <a:p>
            <a:pPr algn="l">
              <a:buFont typeface="+mj-lt"/>
              <a:buAutoNum type="alphaUcPeriod"/>
            </a:pPr>
            <a:r>
              <a:rPr lang="ko-KR" altLang="en-US" sz="14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팔꿈치를 내밀면서 들기</a:t>
            </a:r>
          </a:p>
          <a:p>
            <a:pPr algn="l">
              <a:buFont typeface="+mj-lt"/>
              <a:buAutoNum type="alphaUcPeriod"/>
            </a:pPr>
            <a:r>
              <a:rPr lang="ko-KR" altLang="en-US" sz="14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절반만 들기</a:t>
            </a:r>
            <a:endParaRPr lang="en-US" altLang="ko-KR" sz="1400" b="0" i="0" dirty="0">
              <a:solidFill>
                <a:srgbClr val="212121"/>
              </a:solidFill>
              <a:effectLst/>
              <a:latin typeface="Roboto" panose="02000000000000000000" pitchFamily="2" charset="0"/>
            </a:endParaRPr>
          </a:p>
          <a:p>
            <a:pPr algn="l">
              <a:buFont typeface="+mj-lt"/>
              <a:buAutoNum type="alphaUcPeriod"/>
            </a:pPr>
            <a:r>
              <a:rPr lang="ko-KR" altLang="en-US" sz="14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절반만 내리기</a:t>
            </a:r>
            <a:endParaRPr lang="en-US" altLang="ko-KR" sz="1400" b="0" i="0" dirty="0">
              <a:solidFill>
                <a:srgbClr val="212121"/>
              </a:solidFill>
              <a:effectLst/>
              <a:latin typeface="Roboto" panose="02000000000000000000" pitchFamily="2" charset="0"/>
            </a:endParaRPr>
          </a:p>
          <a:p>
            <a:pPr algn="l">
              <a:buFont typeface="+mj-lt"/>
              <a:buAutoNum type="alphaUcPeriod"/>
            </a:pPr>
            <a:r>
              <a:rPr lang="ko-KR" altLang="en-US" sz="14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골반을 내밀면서 들기</a:t>
            </a:r>
          </a:p>
        </p:txBody>
      </p:sp>
    </p:spTree>
    <p:extLst>
      <p:ext uri="{BB962C8B-B14F-4D97-AF65-F5344CB8AC3E}">
        <p14:creationId xmlns:p14="http://schemas.microsoft.com/office/powerpoint/2010/main" val="3946935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16956FB-D628-A76A-7B5E-106601216C80}"/>
              </a:ext>
            </a:extLst>
          </p:cNvPr>
          <p:cNvSpPr/>
          <p:nvPr/>
        </p:nvSpPr>
        <p:spPr>
          <a:xfrm>
            <a:off x="0" y="0"/>
            <a:ext cx="9144000" cy="105273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35496" y="129406"/>
            <a:ext cx="389080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>
                <a:solidFill>
                  <a:schemeClr val="tx2">
                    <a:lumMod val="50000"/>
                  </a:schemeClr>
                </a:solidFill>
                <a:latin typeface="210 맨발의청춘 R" pitchFamily="18" charset="-127"/>
                <a:ea typeface="210 맨발의청춘 R" pitchFamily="18" charset="-127"/>
              </a:rPr>
              <a:t>데이터 분석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EB5F72-5D8C-CDE4-2BEC-8F8C66132972}"/>
              </a:ext>
            </a:extLst>
          </p:cNvPr>
          <p:cNvSpPr txBox="1"/>
          <p:nvPr/>
        </p:nvSpPr>
        <p:spPr>
          <a:xfrm>
            <a:off x="-56391" y="1136715"/>
            <a:ext cx="72843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/>
            <a:r>
              <a:rPr lang="ko-KR" altLang="en-US" sz="2400" dirty="0">
                <a:solidFill>
                  <a:schemeClr val="tx2">
                    <a:lumMod val="50000"/>
                  </a:schemeClr>
                </a:solidFill>
                <a:latin typeface="210 맨발의청춘 R" pitchFamily="18" charset="-127"/>
                <a:ea typeface="210 맨발의청춘 R" pitchFamily="18" charset="-127"/>
              </a:rPr>
              <a:t>골반 움직임</a:t>
            </a:r>
            <a:r>
              <a:rPr lang="en-US" altLang="ko-KR" sz="2400" dirty="0">
                <a:solidFill>
                  <a:schemeClr val="tx2">
                    <a:lumMod val="50000"/>
                  </a:schemeClr>
                </a:solidFill>
                <a:latin typeface="210 맨발의청춘 R" pitchFamily="18" charset="-127"/>
                <a:ea typeface="210 맨발의청춘 R" pitchFamily="18" charset="-127"/>
              </a:rPr>
              <a:t>:</a:t>
            </a:r>
            <a:r>
              <a:rPr lang="ko-KR" altLang="en-US" sz="2400" dirty="0">
                <a:solidFill>
                  <a:schemeClr val="tx2">
                    <a:lumMod val="50000"/>
                  </a:schemeClr>
                </a:solidFill>
                <a:latin typeface="210 맨발의청춘 R" pitchFamily="18" charset="-127"/>
                <a:ea typeface="210 맨발의청춘 R" pitchFamily="18" charset="-127"/>
              </a:rPr>
              <a:t> 허리 센서 감지로 </a:t>
            </a:r>
            <a:r>
              <a:rPr lang="en-US" altLang="ko-KR" sz="2400" dirty="0">
                <a:solidFill>
                  <a:schemeClr val="tx2">
                    <a:lumMod val="50000"/>
                  </a:schemeClr>
                </a:solidFill>
                <a:latin typeface="210 맨발의청춘 R" pitchFamily="18" charset="-127"/>
                <a:ea typeface="210 맨발의청춘 R" pitchFamily="18" charset="-127"/>
              </a:rPr>
              <a:t>E </a:t>
            </a:r>
            <a:r>
              <a:rPr lang="ko-KR" altLang="en-US" sz="2400" dirty="0">
                <a:solidFill>
                  <a:schemeClr val="tx2">
                    <a:lumMod val="50000"/>
                  </a:schemeClr>
                </a:solidFill>
                <a:latin typeface="210 맨발의청춘 R" pitchFamily="18" charset="-127"/>
                <a:ea typeface="210 맨발의청춘 R" pitchFamily="18" charset="-127"/>
              </a:rPr>
              <a:t>구분 가능할 것</a:t>
            </a:r>
            <a:endParaRPr lang="en-US" altLang="ko-KR" sz="2400" dirty="0">
              <a:solidFill>
                <a:schemeClr val="tx2">
                  <a:lumMod val="50000"/>
                </a:schemeClr>
              </a:solidFill>
              <a:latin typeface="210 맨발의청춘 R" pitchFamily="18" charset="-127"/>
              <a:ea typeface="210 맨발의청춘 R" pitchFamily="18" charset="-127"/>
            </a:endParaRP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D695EB1F-CC8E-D226-8659-BBFDDE4E82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85458"/>
            <a:ext cx="9144000" cy="1595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B867DC6-3519-4B8A-92F1-2AB3BD2D827B}"/>
              </a:ext>
            </a:extLst>
          </p:cNvPr>
          <p:cNvSpPr txBox="1"/>
          <p:nvPr/>
        </p:nvSpPr>
        <p:spPr>
          <a:xfrm>
            <a:off x="0" y="3261047"/>
            <a:ext cx="820201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altLang="ko-KR" sz="2400" dirty="0">
                <a:solidFill>
                  <a:schemeClr val="tx2">
                    <a:lumMod val="50000"/>
                  </a:schemeClr>
                </a:solidFill>
                <a:latin typeface="210 맨발의청춘 R" pitchFamily="18" charset="-127"/>
                <a:ea typeface="210 맨발의청춘 R" pitchFamily="18" charset="-127"/>
              </a:rPr>
              <a:t>C</a:t>
            </a:r>
            <a:r>
              <a:rPr lang="ko-KR" altLang="en-US" sz="2400" dirty="0">
                <a:solidFill>
                  <a:schemeClr val="tx2">
                    <a:lumMod val="50000"/>
                  </a:schemeClr>
                </a:solidFill>
                <a:latin typeface="210 맨발의청춘 R" pitchFamily="18" charset="-127"/>
                <a:ea typeface="210 맨발의청춘 R" pitchFamily="18" charset="-127"/>
              </a:rPr>
              <a:t>와 </a:t>
            </a:r>
            <a:r>
              <a:rPr lang="en-US" altLang="ko-KR" sz="2400" dirty="0">
                <a:solidFill>
                  <a:schemeClr val="tx2">
                    <a:lumMod val="50000"/>
                  </a:schemeClr>
                </a:solidFill>
                <a:latin typeface="210 맨발의청춘 R" pitchFamily="18" charset="-127"/>
                <a:ea typeface="210 맨발의청춘 R" pitchFamily="18" charset="-127"/>
              </a:rPr>
              <a:t>D:</a:t>
            </a:r>
            <a:r>
              <a:rPr lang="ko-KR" altLang="en-US" sz="2400" dirty="0">
                <a:solidFill>
                  <a:schemeClr val="tx2">
                    <a:lumMod val="50000"/>
                  </a:schemeClr>
                </a:solidFill>
                <a:latin typeface="210 맨발의청춘 R" pitchFamily="18" charset="-127"/>
                <a:ea typeface="210 맨발의청춘 R" pitchFamily="18" charset="-127"/>
              </a:rPr>
              <a:t> </a:t>
            </a:r>
            <a:r>
              <a:rPr lang="en-US" altLang="ko-KR" sz="2400" dirty="0">
                <a:solidFill>
                  <a:schemeClr val="tx2">
                    <a:lumMod val="50000"/>
                  </a:schemeClr>
                </a:solidFill>
                <a:latin typeface="210 맨발의청춘 R" pitchFamily="18" charset="-127"/>
                <a:ea typeface="210 맨발의청춘 R" pitchFamily="18" charset="-127"/>
              </a:rPr>
              <a:t>A, B, E</a:t>
            </a:r>
            <a:r>
              <a:rPr lang="ko-KR" altLang="en-US" sz="2400" dirty="0">
                <a:solidFill>
                  <a:schemeClr val="tx2">
                    <a:lumMod val="50000"/>
                  </a:schemeClr>
                </a:solidFill>
                <a:latin typeface="210 맨발의청춘 R" pitchFamily="18" charset="-127"/>
                <a:ea typeface="210 맨발의청춘 R" pitchFamily="18" charset="-127"/>
              </a:rPr>
              <a:t>에 비해 일부 수치가 절반으로 감소</a:t>
            </a:r>
            <a:endParaRPr lang="en-US" altLang="ko-KR" sz="2400" dirty="0">
              <a:solidFill>
                <a:schemeClr val="tx2">
                  <a:lumMod val="50000"/>
                </a:schemeClr>
              </a:solidFill>
              <a:latin typeface="210 맨발의청춘 R" pitchFamily="18" charset="-127"/>
              <a:ea typeface="210 맨발의청춘 R" pitchFamily="18" charset="-127"/>
            </a:endParaRPr>
          </a:p>
        </p:txBody>
      </p:sp>
      <p:pic>
        <p:nvPicPr>
          <p:cNvPr id="9220" name="Picture 4">
            <a:extLst>
              <a:ext uri="{FF2B5EF4-FFF2-40B4-BE49-F238E27FC236}">
                <a16:creationId xmlns:a16="http://schemas.microsoft.com/office/drawing/2014/main" id="{10CB6174-A4FD-875E-8627-DF84F33E6B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622508"/>
            <a:ext cx="9144000" cy="1589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>
            <a:extLst>
              <a:ext uri="{FF2B5EF4-FFF2-40B4-BE49-F238E27FC236}">
                <a16:creationId xmlns:a16="http://schemas.microsoft.com/office/drawing/2014/main" id="{2FAA25E3-249C-0B14-7D3D-9ED0C0DF9D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224301"/>
            <a:ext cx="9144000" cy="1589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25EDEBB9-A411-717D-6358-4C554913768A}"/>
              </a:ext>
            </a:extLst>
          </p:cNvPr>
          <p:cNvSpPr/>
          <p:nvPr/>
        </p:nvSpPr>
        <p:spPr>
          <a:xfrm>
            <a:off x="6960637" y="1598380"/>
            <a:ext cx="1679510" cy="1662667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A061634-6AC6-1126-55A5-8CC56B613EBB}"/>
              </a:ext>
            </a:extLst>
          </p:cNvPr>
          <p:cNvSpPr/>
          <p:nvPr/>
        </p:nvSpPr>
        <p:spPr>
          <a:xfrm>
            <a:off x="3452330" y="3708713"/>
            <a:ext cx="1679510" cy="150320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C7A79D8-C70E-57ED-539E-96C486F4BDCF}"/>
              </a:ext>
            </a:extLst>
          </p:cNvPr>
          <p:cNvSpPr/>
          <p:nvPr/>
        </p:nvSpPr>
        <p:spPr>
          <a:xfrm>
            <a:off x="5197151" y="5337109"/>
            <a:ext cx="1679510" cy="1490823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602E9D8-9352-0773-3665-03AAF00F049D}"/>
              </a:ext>
            </a:extLst>
          </p:cNvPr>
          <p:cNvSpPr txBox="1"/>
          <p:nvPr/>
        </p:nvSpPr>
        <p:spPr>
          <a:xfrm>
            <a:off x="6960637" y="53943"/>
            <a:ext cx="193674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buFont typeface="+mj-lt"/>
              <a:buAutoNum type="alphaUcPeriod"/>
            </a:pPr>
            <a:r>
              <a:rPr lang="ko-KR" altLang="en-US" sz="12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정자세</a:t>
            </a:r>
          </a:p>
          <a:p>
            <a:pPr algn="l">
              <a:buFont typeface="+mj-lt"/>
              <a:buAutoNum type="alphaUcPeriod"/>
            </a:pPr>
            <a:r>
              <a:rPr lang="ko-KR" altLang="en-US" sz="12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팔꿈치를 내밀면서 들기</a:t>
            </a:r>
          </a:p>
          <a:p>
            <a:pPr algn="l">
              <a:buFont typeface="+mj-lt"/>
              <a:buAutoNum type="alphaUcPeriod"/>
            </a:pPr>
            <a:r>
              <a:rPr lang="ko-KR" altLang="en-US" sz="12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절반만 들기</a:t>
            </a:r>
            <a:endParaRPr lang="en-US" altLang="ko-KR" sz="1200" b="0" i="0" dirty="0">
              <a:solidFill>
                <a:srgbClr val="212121"/>
              </a:solidFill>
              <a:effectLst/>
              <a:latin typeface="Roboto" panose="02000000000000000000" pitchFamily="2" charset="0"/>
            </a:endParaRPr>
          </a:p>
          <a:p>
            <a:pPr algn="l">
              <a:buFont typeface="+mj-lt"/>
              <a:buAutoNum type="alphaUcPeriod"/>
            </a:pPr>
            <a:r>
              <a:rPr lang="ko-KR" altLang="en-US" sz="12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절반만 내리기</a:t>
            </a:r>
            <a:endParaRPr lang="en-US" altLang="ko-KR" sz="1200" b="0" i="0" dirty="0">
              <a:solidFill>
                <a:srgbClr val="212121"/>
              </a:solidFill>
              <a:effectLst/>
              <a:latin typeface="Roboto" panose="02000000000000000000" pitchFamily="2" charset="0"/>
            </a:endParaRPr>
          </a:p>
          <a:p>
            <a:pPr algn="l">
              <a:buFont typeface="+mj-lt"/>
              <a:buAutoNum type="alphaUcPeriod"/>
            </a:pPr>
            <a:r>
              <a:rPr lang="ko-KR" altLang="en-US" sz="12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골반을 내밀면서 들기</a:t>
            </a:r>
          </a:p>
        </p:txBody>
      </p:sp>
    </p:spTree>
    <p:extLst>
      <p:ext uri="{BB962C8B-B14F-4D97-AF65-F5344CB8AC3E}">
        <p14:creationId xmlns:p14="http://schemas.microsoft.com/office/powerpoint/2010/main" val="41596554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16956FB-D628-A76A-7B5E-106601216C80}"/>
              </a:ext>
            </a:extLst>
          </p:cNvPr>
          <p:cNvSpPr/>
          <p:nvPr/>
        </p:nvSpPr>
        <p:spPr>
          <a:xfrm>
            <a:off x="0" y="0"/>
            <a:ext cx="9144000" cy="105273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35496" y="129406"/>
            <a:ext cx="389080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>
                <a:solidFill>
                  <a:schemeClr val="tx2">
                    <a:lumMod val="50000"/>
                  </a:schemeClr>
                </a:solidFill>
                <a:latin typeface="210 맨발의청춘 R" pitchFamily="18" charset="-127"/>
                <a:ea typeface="210 맨발의청춘 R" pitchFamily="18" charset="-127"/>
              </a:rPr>
              <a:t>데이터 분석</a:t>
            </a:r>
          </a:p>
        </p:txBody>
      </p:sp>
      <p:pic>
        <p:nvPicPr>
          <p:cNvPr id="13316" name="Picture 4">
            <a:extLst>
              <a:ext uri="{FF2B5EF4-FFF2-40B4-BE49-F238E27FC236}">
                <a16:creationId xmlns:a16="http://schemas.microsoft.com/office/drawing/2014/main" id="{EFD7DE95-CAE3-95A9-B199-0FC6CBCB1F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47256"/>
            <a:ext cx="9144000" cy="1589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0" name="Picture 8">
            <a:extLst>
              <a:ext uri="{FF2B5EF4-FFF2-40B4-BE49-F238E27FC236}">
                <a16:creationId xmlns:a16="http://schemas.microsoft.com/office/drawing/2014/main" id="{F6C25B26-F2CA-18F3-74B1-035FB7F5C0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624546"/>
            <a:ext cx="9144000" cy="1589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2" name="Picture 10">
            <a:extLst>
              <a:ext uri="{FF2B5EF4-FFF2-40B4-BE49-F238E27FC236}">
                <a16:creationId xmlns:a16="http://schemas.microsoft.com/office/drawing/2014/main" id="{6FDDFF58-FDA2-2B9A-7255-C379671B2E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267280"/>
            <a:ext cx="9144000" cy="1589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7561B74-3993-6D9A-1944-A2712FEAB2F4}"/>
              </a:ext>
            </a:extLst>
          </p:cNvPr>
          <p:cNvSpPr txBox="1"/>
          <p:nvPr/>
        </p:nvSpPr>
        <p:spPr>
          <a:xfrm>
            <a:off x="-263590" y="1140939"/>
            <a:ext cx="79146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altLang="ko-KR" sz="2000" dirty="0">
                <a:latin typeface="210 맨발의청춘 R" pitchFamily="18" charset="-127"/>
                <a:ea typeface="210 맨발의청춘 R" pitchFamily="18" charset="-127"/>
              </a:rPr>
              <a:t>A</a:t>
            </a:r>
            <a:r>
              <a:rPr lang="ko-KR" altLang="en-US" sz="2000" dirty="0">
                <a:latin typeface="210 맨발의청춘 R" pitchFamily="18" charset="-127"/>
                <a:ea typeface="210 맨발의청춘 R" pitchFamily="18" charset="-127"/>
              </a:rPr>
              <a:t>와</a:t>
            </a:r>
            <a:r>
              <a:rPr lang="en-US" altLang="ko-KR" sz="2000" dirty="0">
                <a:latin typeface="210 맨발의청춘 R" pitchFamily="18" charset="-127"/>
                <a:ea typeface="210 맨발의청춘 R" pitchFamily="18" charset="-127"/>
              </a:rPr>
              <a:t> B: </a:t>
            </a:r>
            <a:r>
              <a:rPr lang="ko-KR" altLang="en-US" sz="2000" dirty="0">
                <a:latin typeface="210 맨발의청춘 R" pitchFamily="18" charset="-127"/>
                <a:ea typeface="210 맨발의청춘 R" pitchFamily="18" charset="-127"/>
              </a:rPr>
              <a:t>팔꿈치를 조금 밀어내는 </a:t>
            </a:r>
            <a:r>
              <a:rPr lang="en-US" altLang="ko-KR" sz="2000" dirty="0">
                <a:latin typeface="210 맨발의청춘 R" pitchFamily="18" charset="-127"/>
                <a:ea typeface="210 맨발의청춘 R" pitchFamily="18" charset="-127"/>
              </a:rPr>
              <a:t>B</a:t>
            </a:r>
            <a:r>
              <a:rPr lang="ko-KR" altLang="en-US" sz="2000" dirty="0">
                <a:latin typeface="210 맨발의청춘 R" pitchFamily="18" charset="-127"/>
                <a:ea typeface="210 맨발의청춘 R" pitchFamily="18" charset="-127"/>
              </a:rPr>
              <a:t>는 </a:t>
            </a:r>
            <a:r>
              <a:rPr lang="en-US" altLang="ko-KR" sz="2000" dirty="0">
                <a:latin typeface="210 맨발의청춘 R" pitchFamily="18" charset="-127"/>
                <a:ea typeface="210 맨발의청춘 R" pitchFamily="18" charset="-127"/>
              </a:rPr>
              <a:t>A</a:t>
            </a:r>
            <a:r>
              <a:rPr lang="ko-KR" altLang="en-US" sz="2000" dirty="0">
                <a:latin typeface="210 맨발의청춘 R" pitchFamily="18" charset="-127"/>
                <a:ea typeface="210 맨발의청춘 R" pitchFamily="18" charset="-127"/>
              </a:rPr>
              <a:t>와 구분하기 어려움 예상</a:t>
            </a:r>
            <a:endParaRPr lang="en-US" altLang="ko-KR" sz="2000" dirty="0">
              <a:latin typeface="210 맨발의청춘 R" pitchFamily="18" charset="-127"/>
              <a:ea typeface="210 맨발의청춘 R" pitchFamily="18" charset="-127"/>
            </a:endParaRPr>
          </a:p>
          <a:p>
            <a:pPr lvl="1"/>
            <a:r>
              <a:rPr lang="en-US" altLang="ko-KR" sz="2000" dirty="0">
                <a:latin typeface="210 맨발의청춘 R" pitchFamily="18" charset="-127"/>
                <a:ea typeface="210 맨발의청춘 R" pitchFamily="18" charset="-127"/>
              </a:rPr>
              <a:t>	</a:t>
            </a:r>
            <a:r>
              <a:rPr lang="ko-KR" altLang="en-US" sz="2000" dirty="0" err="1">
                <a:latin typeface="210 맨발의청춘 R" pitchFamily="18" charset="-127"/>
                <a:ea typeface="210 맨발의청춘 R" pitchFamily="18" charset="-127"/>
              </a:rPr>
              <a:t>전완</a:t>
            </a:r>
            <a:endParaRPr lang="en-US" altLang="ko-KR" sz="2000" dirty="0">
              <a:latin typeface="210 맨발의청춘 R" pitchFamily="18" charset="-127"/>
              <a:ea typeface="210 맨발의청춘 R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4C52A7-8189-D4D1-FF0E-B38EFF74258E}"/>
              </a:ext>
            </a:extLst>
          </p:cNvPr>
          <p:cNvSpPr txBox="1"/>
          <p:nvPr/>
        </p:nvSpPr>
        <p:spPr>
          <a:xfrm>
            <a:off x="6960637" y="53943"/>
            <a:ext cx="193674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buFont typeface="+mj-lt"/>
              <a:buAutoNum type="alphaUcPeriod"/>
            </a:pPr>
            <a:r>
              <a:rPr lang="ko-KR" altLang="en-US" sz="12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정자세</a:t>
            </a:r>
          </a:p>
          <a:p>
            <a:pPr algn="l">
              <a:buFont typeface="+mj-lt"/>
              <a:buAutoNum type="alphaUcPeriod"/>
            </a:pPr>
            <a:r>
              <a:rPr lang="ko-KR" altLang="en-US" sz="12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팔꿈치를 내밀면서 들기</a:t>
            </a:r>
          </a:p>
          <a:p>
            <a:pPr algn="l">
              <a:buFont typeface="+mj-lt"/>
              <a:buAutoNum type="alphaUcPeriod"/>
            </a:pPr>
            <a:r>
              <a:rPr lang="ko-KR" altLang="en-US" sz="12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절반만 들기</a:t>
            </a:r>
            <a:endParaRPr lang="en-US" altLang="ko-KR" sz="1200" b="0" i="0" dirty="0">
              <a:solidFill>
                <a:srgbClr val="212121"/>
              </a:solidFill>
              <a:effectLst/>
              <a:latin typeface="Roboto" panose="02000000000000000000" pitchFamily="2" charset="0"/>
            </a:endParaRPr>
          </a:p>
          <a:p>
            <a:pPr algn="l">
              <a:buFont typeface="+mj-lt"/>
              <a:buAutoNum type="alphaUcPeriod"/>
            </a:pPr>
            <a:r>
              <a:rPr lang="ko-KR" altLang="en-US" sz="12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절반만 내리기</a:t>
            </a:r>
            <a:endParaRPr lang="en-US" altLang="ko-KR" sz="1200" b="0" i="0" dirty="0">
              <a:solidFill>
                <a:srgbClr val="212121"/>
              </a:solidFill>
              <a:effectLst/>
              <a:latin typeface="Roboto" panose="02000000000000000000" pitchFamily="2" charset="0"/>
            </a:endParaRPr>
          </a:p>
          <a:p>
            <a:pPr algn="l">
              <a:buFont typeface="+mj-lt"/>
              <a:buAutoNum type="alphaUcPeriod"/>
            </a:pPr>
            <a:r>
              <a:rPr lang="ko-KR" altLang="en-US" sz="12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골반을 내밀면서 들기</a:t>
            </a:r>
          </a:p>
        </p:txBody>
      </p:sp>
    </p:spTree>
    <p:extLst>
      <p:ext uri="{BB962C8B-B14F-4D97-AF65-F5344CB8AC3E}">
        <p14:creationId xmlns:p14="http://schemas.microsoft.com/office/powerpoint/2010/main" val="28071741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현 8"/>
          <p:cNvSpPr/>
          <p:nvPr/>
        </p:nvSpPr>
        <p:spPr>
          <a:xfrm rot="20700000">
            <a:off x="6514516" y="-498383"/>
            <a:ext cx="3219703" cy="3413492"/>
          </a:xfrm>
          <a:prstGeom prst="chor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AutoShape 2" descr="https://www.diygenius.com/wp-content/uploads/2015/02/exercising-while-traveling.jpg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" name="AutoShape 4" descr="https://www.diygenius.com/wp-content/uploads/2015/02/exercising-while-traveling.jpg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6" descr="https://www.diygenius.com/wp-content/uploads/2015/02/exercising-while-traveling.jpg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AutoShape 8" descr="https://www.diygenius.com/wp-content/uploads/2015/02/exercising-while-traveling.jpg"/>
          <p:cNvSpPr>
            <a:spLocks noChangeAspect="1" noChangeArrowheads="1"/>
          </p:cNvSpPr>
          <p:nvPr/>
        </p:nvSpPr>
        <p:spPr bwMode="auto">
          <a:xfrm>
            <a:off x="6254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" name="AutoShape 7" descr="exercise pictogram에 대한 이미지 검색결과"/>
          <p:cNvSpPr>
            <a:spLocks noChangeAspect="1" noChangeArrowheads="1"/>
          </p:cNvSpPr>
          <p:nvPr/>
        </p:nvSpPr>
        <p:spPr bwMode="auto">
          <a:xfrm>
            <a:off x="7778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3080" name="Picture 8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82"/>
          <a:stretch/>
        </p:blipFill>
        <p:spPr bwMode="auto">
          <a:xfrm flipH="1">
            <a:off x="7038158" y="-123104"/>
            <a:ext cx="2172421" cy="24940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179512" y="476672"/>
            <a:ext cx="293381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dirty="0">
                <a:solidFill>
                  <a:srgbClr val="FFFF00"/>
                </a:solidFill>
                <a:latin typeface="210 맨발의청춘 R" pitchFamily="18" charset="-127"/>
                <a:ea typeface="210 맨발의청춘 R" pitchFamily="18" charset="-127"/>
              </a:rPr>
              <a:t>I</a:t>
            </a:r>
            <a:r>
              <a:rPr lang="en-US" altLang="ko-KR" sz="6600" dirty="0">
                <a:solidFill>
                  <a:schemeClr val="bg1"/>
                </a:solidFill>
                <a:latin typeface="210 맨발의청춘 R" pitchFamily="18" charset="-127"/>
                <a:ea typeface="210 맨발의청춘 R" pitchFamily="18" charset="-127"/>
              </a:rPr>
              <a:t>NDEX</a:t>
            </a:r>
            <a:endParaRPr lang="ko-KR" altLang="en-US" sz="6600" dirty="0">
              <a:solidFill>
                <a:schemeClr val="bg1"/>
              </a:solidFill>
              <a:latin typeface="210 맨발의청춘 R" pitchFamily="18" charset="-127"/>
              <a:ea typeface="210 맨발의청춘 R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67430" y="1916832"/>
            <a:ext cx="3796232" cy="45333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b="1" dirty="0"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기존 운동에 대한 인식</a:t>
            </a:r>
            <a:endParaRPr lang="en-US" altLang="ko-KR" sz="2800" b="1" dirty="0">
              <a:solidFill>
                <a:schemeClr val="bg1"/>
              </a:solidFill>
              <a:latin typeface="나눔바른펜" pitchFamily="50" charset="-127"/>
              <a:ea typeface="나눔바른펜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800" b="1" dirty="0"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사전 준비</a:t>
            </a:r>
            <a:endParaRPr lang="en-US" altLang="ko-KR" sz="2800" b="1" dirty="0">
              <a:solidFill>
                <a:schemeClr val="bg1"/>
              </a:solidFill>
              <a:latin typeface="나눔바른펜" pitchFamily="50" charset="-127"/>
              <a:ea typeface="나눔바른펜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800" b="1" dirty="0"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데이터 분석</a:t>
            </a:r>
            <a:endParaRPr lang="en-US" altLang="ko-KR" sz="2800" b="1" dirty="0">
              <a:solidFill>
                <a:schemeClr val="bg1"/>
              </a:solidFill>
              <a:latin typeface="나눔바른펜" pitchFamily="50" charset="-127"/>
              <a:ea typeface="나눔바른펜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800" b="1" dirty="0" err="1"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머신러닝</a:t>
            </a:r>
            <a:r>
              <a:rPr lang="ko-KR" altLang="en-US" sz="2800" b="1" dirty="0"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 모델링</a:t>
            </a:r>
            <a:endParaRPr lang="en-US" altLang="ko-KR" sz="2800" b="1" dirty="0">
              <a:solidFill>
                <a:schemeClr val="bg1"/>
              </a:solidFill>
              <a:latin typeface="나눔바른펜" pitchFamily="50" charset="-127"/>
              <a:ea typeface="나눔바른펜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800" b="1" dirty="0"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모델링 결과 분석</a:t>
            </a:r>
            <a:endParaRPr lang="en-US" altLang="ko-KR" sz="2800" b="1" dirty="0">
              <a:solidFill>
                <a:schemeClr val="bg1"/>
              </a:solidFill>
              <a:latin typeface="나눔바른펜" pitchFamily="50" charset="-127"/>
              <a:ea typeface="나눔바른펜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800" b="1" dirty="0"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고찰 및 향후 목표</a:t>
            </a:r>
            <a:endParaRPr lang="en-US" altLang="ko-KR" sz="2800" b="1" dirty="0">
              <a:solidFill>
                <a:schemeClr val="bg1"/>
              </a:solidFill>
              <a:latin typeface="나눔바른펜" pitchFamily="50" charset="-127"/>
              <a:ea typeface="나눔바른펜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2800" b="1" dirty="0">
              <a:solidFill>
                <a:schemeClr val="bg1"/>
              </a:solidFill>
              <a:latin typeface="나눔바른펜" pitchFamily="50" charset="-127"/>
              <a:ea typeface="나눔바른펜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703308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16956FB-D628-A76A-7B5E-106601216C80}"/>
              </a:ext>
            </a:extLst>
          </p:cNvPr>
          <p:cNvSpPr/>
          <p:nvPr/>
        </p:nvSpPr>
        <p:spPr>
          <a:xfrm>
            <a:off x="0" y="0"/>
            <a:ext cx="9144000" cy="105273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35496" y="129406"/>
            <a:ext cx="389080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>
                <a:solidFill>
                  <a:schemeClr val="tx2">
                    <a:lumMod val="50000"/>
                  </a:schemeClr>
                </a:solidFill>
                <a:latin typeface="210 맨발의청춘 R" pitchFamily="18" charset="-127"/>
                <a:ea typeface="210 맨발의청춘 R" pitchFamily="18" charset="-127"/>
              </a:rPr>
              <a:t>데이터 분석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61B74-3993-6D9A-1944-A2712FEAB2F4}"/>
              </a:ext>
            </a:extLst>
          </p:cNvPr>
          <p:cNvSpPr txBox="1"/>
          <p:nvPr/>
        </p:nvSpPr>
        <p:spPr>
          <a:xfrm>
            <a:off x="-263590" y="1140939"/>
            <a:ext cx="79146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altLang="ko-KR" sz="2000" dirty="0">
                <a:latin typeface="210 맨발의청춘 R" pitchFamily="18" charset="-127"/>
                <a:ea typeface="210 맨발의청춘 R" pitchFamily="18" charset="-127"/>
              </a:rPr>
              <a:t>A</a:t>
            </a:r>
            <a:r>
              <a:rPr lang="ko-KR" altLang="en-US" sz="2000" dirty="0">
                <a:latin typeface="210 맨발의청춘 R" pitchFamily="18" charset="-127"/>
                <a:ea typeface="210 맨발의청춘 R" pitchFamily="18" charset="-127"/>
              </a:rPr>
              <a:t>와</a:t>
            </a:r>
            <a:r>
              <a:rPr lang="en-US" altLang="ko-KR" sz="2000" dirty="0">
                <a:latin typeface="210 맨발의청춘 R" pitchFamily="18" charset="-127"/>
                <a:ea typeface="210 맨발의청춘 R" pitchFamily="18" charset="-127"/>
              </a:rPr>
              <a:t> B: </a:t>
            </a:r>
            <a:r>
              <a:rPr lang="ko-KR" altLang="en-US" sz="2000" dirty="0">
                <a:latin typeface="210 맨발의청춘 R" pitchFamily="18" charset="-127"/>
                <a:ea typeface="210 맨발의청춘 R" pitchFamily="18" charset="-127"/>
              </a:rPr>
              <a:t>팔꿈치를 조금 밀어내는 </a:t>
            </a:r>
            <a:r>
              <a:rPr lang="en-US" altLang="ko-KR" sz="2000" dirty="0">
                <a:latin typeface="210 맨발의청춘 R" pitchFamily="18" charset="-127"/>
                <a:ea typeface="210 맨발의청춘 R" pitchFamily="18" charset="-127"/>
              </a:rPr>
              <a:t>B</a:t>
            </a:r>
            <a:r>
              <a:rPr lang="ko-KR" altLang="en-US" sz="2000" dirty="0">
                <a:latin typeface="210 맨발의청춘 R" pitchFamily="18" charset="-127"/>
                <a:ea typeface="210 맨발의청춘 R" pitchFamily="18" charset="-127"/>
              </a:rPr>
              <a:t>는 </a:t>
            </a:r>
            <a:r>
              <a:rPr lang="en-US" altLang="ko-KR" sz="2000" dirty="0">
                <a:latin typeface="210 맨발의청춘 R" pitchFamily="18" charset="-127"/>
                <a:ea typeface="210 맨발의청춘 R" pitchFamily="18" charset="-127"/>
              </a:rPr>
              <a:t>A</a:t>
            </a:r>
            <a:r>
              <a:rPr lang="ko-KR" altLang="en-US" sz="2000" dirty="0">
                <a:latin typeface="210 맨발의청춘 R" pitchFamily="18" charset="-127"/>
                <a:ea typeface="210 맨발의청춘 R" pitchFamily="18" charset="-127"/>
              </a:rPr>
              <a:t>와 구분하기 어려움 예상</a:t>
            </a:r>
            <a:endParaRPr lang="en-US" altLang="ko-KR" sz="2000" dirty="0">
              <a:latin typeface="210 맨발의청춘 R" pitchFamily="18" charset="-127"/>
              <a:ea typeface="210 맨발의청춘 R" pitchFamily="18" charset="-127"/>
            </a:endParaRPr>
          </a:p>
          <a:p>
            <a:pPr lvl="1"/>
            <a:r>
              <a:rPr lang="en-US" altLang="ko-KR" sz="2000" dirty="0">
                <a:latin typeface="210 맨발의청춘 R" pitchFamily="18" charset="-127"/>
                <a:ea typeface="210 맨발의청춘 R" pitchFamily="18" charset="-127"/>
              </a:rPr>
              <a:t>	</a:t>
            </a:r>
            <a:r>
              <a:rPr lang="ko-KR" altLang="en-US" sz="2000" dirty="0">
                <a:latin typeface="210 맨발의청춘 R" pitchFamily="18" charset="-127"/>
                <a:ea typeface="210 맨발의청춘 R" pitchFamily="18" charset="-127"/>
              </a:rPr>
              <a:t>팔</a:t>
            </a:r>
            <a:endParaRPr lang="en-US" altLang="ko-KR" sz="2000" dirty="0">
              <a:latin typeface="210 맨발의청춘 R" pitchFamily="18" charset="-127"/>
              <a:ea typeface="210 맨발의청춘 R" pitchFamily="18" charset="-127"/>
            </a:endParaRP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7766C22D-640B-73DC-6011-579F2BBF71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16767"/>
            <a:ext cx="9144000" cy="160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>
            <a:extLst>
              <a:ext uri="{FF2B5EF4-FFF2-40B4-BE49-F238E27FC236}">
                <a16:creationId xmlns:a16="http://schemas.microsoft.com/office/drawing/2014/main" id="{F3D17DAC-1C1D-0B42-ED6D-21FD2675EB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13515"/>
            <a:ext cx="9144000" cy="160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19B8D90-FDDD-DACF-D086-9BC098FFFEFF}"/>
              </a:ext>
            </a:extLst>
          </p:cNvPr>
          <p:cNvSpPr txBox="1"/>
          <p:nvPr/>
        </p:nvSpPr>
        <p:spPr>
          <a:xfrm>
            <a:off x="6960637" y="53943"/>
            <a:ext cx="193674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buFont typeface="+mj-lt"/>
              <a:buAutoNum type="alphaUcPeriod"/>
            </a:pPr>
            <a:r>
              <a:rPr lang="ko-KR" altLang="en-US" sz="12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정자세</a:t>
            </a:r>
          </a:p>
          <a:p>
            <a:pPr algn="l">
              <a:buFont typeface="+mj-lt"/>
              <a:buAutoNum type="alphaUcPeriod"/>
            </a:pPr>
            <a:r>
              <a:rPr lang="ko-KR" altLang="en-US" sz="12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팔꿈치를 내밀면서 들기</a:t>
            </a:r>
          </a:p>
          <a:p>
            <a:pPr algn="l">
              <a:buFont typeface="+mj-lt"/>
              <a:buAutoNum type="alphaUcPeriod"/>
            </a:pPr>
            <a:r>
              <a:rPr lang="ko-KR" altLang="en-US" sz="12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절반만 들기</a:t>
            </a:r>
            <a:endParaRPr lang="en-US" altLang="ko-KR" sz="1200" b="0" i="0" dirty="0">
              <a:solidFill>
                <a:srgbClr val="212121"/>
              </a:solidFill>
              <a:effectLst/>
              <a:latin typeface="Roboto" panose="02000000000000000000" pitchFamily="2" charset="0"/>
            </a:endParaRPr>
          </a:p>
          <a:p>
            <a:pPr algn="l">
              <a:buFont typeface="+mj-lt"/>
              <a:buAutoNum type="alphaUcPeriod"/>
            </a:pPr>
            <a:r>
              <a:rPr lang="ko-KR" altLang="en-US" sz="12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절반만 내리기</a:t>
            </a:r>
            <a:endParaRPr lang="en-US" altLang="ko-KR" sz="1200" b="0" i="0" dirty="0">
              <a:solidFill>
                <a:srgbClr val="212121"/>
              </a:solidFill>
              <a:effectLst/>
              <a:latin typeface="Roboto" panose="02000000000000000000" pitchFamily="2" charset="0"/>
            </a:endParaRPr>
          </a:p>
          <a:p>
            <a:pPr algn="l">
              <a:buFont typeface="+mj-lt"/>
              <a:buAutoNum type="alphaUcPeriod"/>
            </a:pPr>
            <a:r>
              <a:rPr lang="ko-KR" altLang="en-US" sz="12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골반을 내밀면서 들기</a:t>
            </a:r>
          </a:p>
        </p:txBody>
      </p:sp>
    </p:spTree>
    <p:extLst>
      <p:ext uri="{BB962C8B-B14F-4D97-AF65-F5344CB8AC3E}">
        <p14:creationId xmlns:p14="http://schemas.microsoft.com/office/powerpoint/2010/main" val="6597050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30B6F4F5-54D3-08B3-900C-D6A6BF7101CF}"/>
              </a:ext>
            </a:extLst>
          </p:cNvPr>
          <p:cNvSpPr/>
          <p:nvPr/>
        </p:nvSpPr>
        <p:spPr>
          <a:xfrm>
            <a:off x="0" y="0"/>
            <a:ext cx="2990151" cy="6858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3267456" y="3075057"/>
            <a:ext cx="55351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err="1">
                <a:solidFill>
                  <a:schemeClr val="tx2">
                    <a:lumMod val="50000"/>
                  </a:schemeClr>
                </a:solidFill>
                <a:latin typeface="210 맨발의청춘 R" pitchFamily="18" charset="-127"/>
                <a:ea typeface="210 맨발의청춘 R" pitchFamily="18" charset="-127"/>
              </a:rPr>
              <a:t>머신러닝</a:t>
            </a:r>
            <a:r>
              <a:rPr lang="ko-KR" altLang="en-US" sz="4000" dirty="0">
                <a:solidFill>
                  <a:schemeClr val="tx2">
                    <a:lumMod val="50000"/>
                  </a:schemeClr>
                </a:solidFill>
                <a:latin typeface="210 맨발의청춘 R" pitchFamily="18" charset="-127"/>
                <a:ea typeface="210 맨발의청춘 R" pitchFamily="18" charset="-127"/>
              </a:rPr>
              <a:t> 모델링</a:t>
            </a:r>
          </a:p>
        </p:txBody>
      </p:sp>
    </p:spTree>
    <p:extLst>
      <p:ext uri="{BB962C8B-B14F-4D97-AF65-F5344CB8AC3E}">
        <p14:creationId xmlns:p14="http://schemas.microsoft.com/office/powerpoint/2010/main" val="29529434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16956FB-D628-A76A-7B5E-106601216C80}"/>
              </a:ext>
            </a:extLst>
          </p:cNvPr>
          <p:cNvSpPr/>
          <p:nvPr/>
        </p:nvSpPr>
        <p:spPr>
          <a:xfrm>
            <a:off x="0" y="0"/>
            <a:ext cx="9144000" cy="105273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35496" y="129406"/>
            <a:ext cx="527580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 err="1">
                <a:solidFill>
                  <a:schemeClr val="tx2">
                    <a:lumMod val="50000"/>
                  </a:schemeClr>
                </a:solidFill>
                <a:latin typeface="210 맨발의청춘 R" pitchFamily="18" charset="-127"/>
                <a:ea typeface="210 맨발의청춘 R" pitchFamily="18" charset="-127"/>
              </a:rPr>
              <a:t>머신러닝</a:t>
            </a:r>
            <a:r>
              <a:rPr lang="ko-KR" altLang="en-US" sz="5400" dirty="0">
                <a:solidFill>
                  <a:schemeClr val="tx2">
                    <a:lumMod val="50000"/>
                  </a:schemeClr>
                </a:solidFill>
                <a:latin typeface="210 맨발의청춘 R" pitchFamily="18" charset="-127"/>
                <a:ea typeface="210 맨발의청춘 R" pitchFamily="18" charset="-127"/>
              </a:rPr>
              <a:t> 모델링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8F3E566F-B076-CE0F-CD84-50CBAFEC5BFD}"/>
              </a:ext>
            </a:extLst>
          </p:cNvPr>
          <p:cNvSpPr/>
          <p:nvPr/>
        </p:nvSpPr>
        <p:spPr>
          <a:xfrm>
            <a:off x="431074" y="2662506"/>
            <a:ext cx="2072640" cy="2072640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dirty="0">
                <a:solidFill>
                  <a:schemeClr val="tx1"/>
                </a:solidFill>
              </a:rPr>
              <a:t>훈련</a:t>
            </a: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AF10F871-9CD6-88A2-0D9C-1160EC00F0FA}"/>
              </a:ext>
            </a:extLst>
          </p:cNvPr>
          <p:cNvSpPr/>
          <p:nvPr/>
        </p:nvSpPr>
        <p:spPr>
          <a:xfrm>
            <a:off x="3535051" y="2662506"/>
            <a:ext cx="2072640" cy="2072640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dirty="0">
                <a:solidFill>
                  <a:schemeClr val="tx1"/>
                </a:solidFill>
              </a:rPr>
              <a:t>검증</a:t>
            </a: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A8E5ADF4-19EF-3D3E-860B-302BFFCA15B3}"/>
              </a:ext>
            </a:extLst>
          </p:cNvPr>
          <p:cNvSpPr/>
          <p:nvPr/>
        </p:nvSpPr>
        <p:spPr>
          <a:xfrm>
            <a:off x="6639028" y="2662506"/>
            <a:ext cx="2072640" cy="2072640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dirty="0">
                <a:solidFill>
                  <a:schemeClr val="tx1"/>
                </a:solidFill>
              </a:rPr>
              <a:t>평가</a:t>
            </a:r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7FEC972E-7661-CE5F-5858-9CD5D208B8CE}"/>
              </a:ext>
            </a:extLst>
          </p:cNvPr>
          <p:cNvSpPr/>
          <p:nvPr/>
        </p:nvSpPr>
        <p:spPr>
          <a:xfrm>
            <a:off x="2654543" y="3505575"/>
            <a:ext cx="729679" cy="386499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화살표: 오른쪽 20">
            <a:extLst>
              <a:ext uri="{FF2B5EF4-FFF2-40B4-BE49-F238E27FC236}">
                <a16:creationId xmlns:a16="http://schemas.microsoft.com/office/drawing/2014/main" id="{8FC71EEA-EC74-0C32-57E2-019D6F14A332}"/>
              </a:ext>
            </a:extLst>
          </p:cNvPr>
          <p:cNvSpPr/>
          <p:nvPr/>
        </p:nvSpPr>
        <p:spPr>
          <a:xfrm>
            <a:off x="5758520" y="3505576"/>
            <a:ext cx="729679" cy="386499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83048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>
            <a:extLst>
              <a:ext uri="{FF2B5EF4-FFF2-40B4-BE49-F238E27FC236}">
                <a16:creationId xmlns:a16="http://schemas.microsoft.com/office/drawing/2014/main" id="{2A181204-CCD1-1AD2-CBD0-BD986BA2CC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2823" y="1840122"/>
            <a:ext cx="5668166" cy="4286848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616956FB-D628-A76A-7B5E-106601216C80}"/>
              </a:ext>
            </a:extLst>
          </p:cNvPr>
          <p:cNvSpPr/>
          <p:nvPr/>
        </p:nvSpPr>
        <p:spPr>
          <a:xfrm>
            <a:off x="0" y="0"/>
            <a:ext cx="9144000" cy="105273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35496" y="129406"/>
            <a:ext cx="527580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 err="1">
                <a:solidFill>
                  <a:schemeClr val="tx2">
                    <a:lumMod val="50000"/>
                  </a:schemeClr>
                </a:solidFill>
                <a:latin typeface="210 맨발의청춘 R" pitchFamily="18" charset="-127"/>
                <a:ea typeface="210 맨발의청춘 R" pitchFamily="18" charset="-127"/>
              </a:rPr>
              <a:t>머신러닝</a:t>
            </a:r>
            <a:r>
              <a:rPr lang="ko-KR" altLang="en-US" sz="5400" dirty="0">
                <a:solidFill>
                  <a:schemeClr val="tx2">
                    <a:lumMod val="50000"/>
                  </a:schemeClr>
                </a:solidFill>
                <a:latin typeface="210 맨발의청춘 R" pitchFamily="18" charset="-127"/>
                <a:ea typeface="210 맨발의청춘 R" pitchFamily="18" charset="-127"/>
              </a:rPr>
              <a:t> 모델링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EB5F72-5D8C-CDE4-2BEC-8F8C66132972}"/>
              </a:ext>
            </a:extLst>
          </p:cNvPr>
          <p:cNvSpPr txBox="1"/>
          <p:nvPr/>
        </p:nvSpPr>
        <p:spPr>
          <a:xfrm>
            <a:off x="795231" y="1340768"/>
            <a:ext cx="25571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2">
                    <a:lumMod val="50000"/>
                  </a:schemeClr>
                </a:solidFill>
                <a:latin typeface="210 맨발의청춘 R" pitchFamily="18" charset="-127"/>
                <a:ea typeface="210 맨발의청춘 R" pitchFamily="18" charset="-127"/>
              </a:rPr>
              <a:t>개별 움직임 구분</a:t>
            </a: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7168646C-419C-12B8-6E50-FD7B892431C8}"/>
              </a:ext>
            </a:extLst>
          </p:cNvPr>
          <p:cNvCxnSpPr/>
          <p:nvPr/>
        </p:nvCxnSpPr>
        <p:spPr>
          <a:xfrm>
            <a:off x="2809188" y="2253006"/>
            <a:ext cx="0" cy="3714161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21D8E07A-C082-F7A3-A72B-CBAC0B8B4FAF}"/>
              </a:ext>
            </a:extLst>
          </p:cNvPr>
          <p:cNvCxnSpPr/>
          <p:nvPr/>
        </p:nvCxnSpPr>
        <p:spPr>
          <a:xfrm>
            <a:off x="3176834" y="2253006"/>
            <a:ext cx="0" cy="3714161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B5F39D2D-61BA-2865-F857-A98CFC1EF069}"/>
              </a:ext>
            </a:extLst>
          </p:cNvPr>
          <p:cNvCxnSpPr/>
          <p:nvPr/>
        </p:nvCxnSpPr>
        <p:spPr>
          <a:xfrm>
            <a:off x="3563333" y="2253006"/>
            <a:ext cx="0" cy="3714161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39039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16956FB-D628-A76A-7B5E-106601216C80}"/>
              </a:ext>
            </a:extLst>
          </p:cNvPr>
          <p:cNvSpPr/>
          <p:nvPr/>
        </p:nvSpPr>
        <p:spPr>
          <a:xfrm>
            <a:off x="0" y="0"/>
            <a:ext cx="9144000" cy="105273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35496" y="129406"/>
            <a:ext cx="527580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 err="1">
                <a:solidFill>
                  <a:schemeClr val="tx2">
                    <a:lumMod val="50000"/>
                  </a:schemeClr>
                </a:solidFill>
                <a:latin typeface="210 맨발의청춘 R" pitchFamily="18" charset="-127"/>
                <a:ea typeface="210 맨발의청춘 R" pitchFamily="18" charset="-127"/>
              </a:rPr>
              <a:t>머신러닝</a:t>
            </a:r>
            <a:r>
              <a:rPr lang="ko-KR" altLang="en-US" sz="5400" dirty="0">
                <a:solidFill>
                  <a:schemeClr val="tx2">
                    <a:lumMod val="50000"/>
                  </a:schemeClr>
                </a:solidFill>
                <a:latin typeface="210 맨발의청춘 R" pitchFamily="18" charset="-127"/>
                <a:ea typeface="210 맨발의청춘 R" pitchFamily="18" charset="-127"/>
              </a:rPr>
              <a:t> 모델링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EB5F72-5D8C-CDE4-2BEC-8F8C66132972}"/>
              </a:ext>
            </a:extLst>
          </p:cNvPr>
          <p:cNvSpPr txBox="1"/>
          <p:nvPr/>
        </p:nvSpPr>
        <p:spPr>
          <a:xfrm>
            <a:off x="1722053" y="2828835"/>
            <a:ext cx="521578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tx2">
                    <a:lumMod val="50000"/>
                  </a:schemeClr>
                </a:solidFill>
                <a:latin typeface="210 맨발의청춘 R" pitchFamily="18" charset="-127"/>
                <a:ea typeface="210 맨발의청춘 R" pitchFamily="18" charset="-127"/>
              </a:rPr>
              <a:t>기준모델</a:t>
            </a:r>
            <a:endParaRPr lang="en-US" altLang="ko-KR" sz="2400" b="1" dirty="0">
              <a:solidFill>
                <a:schemeClr val="tx2">
                  <a:lumMod val="50000"/>
                </a:schemeClr>
              </a:solidFill>
              <a:latin typeface="210 맨발의청춘 R" pitchFamily="18" charset="-127"/>
              <a:ea typeface="210 맨발의청춘 R" pitchFamily="18" charset="-127"/>
            </a:endParaRPr>
          </a:p>
          <a:p>
            <a:r>
              <a:rPr lang="en-US" altLang="ko-KR" sz="2400" dirty="0">
                <a:solidFill>
                  <a:schemeClr val="tx2">
                    <a:lumMod val="50000"/>
                  </a:schemeClr>
                </a:solidFill>
                <a:latin typeface="210 맨발의청춘 R" pitchFamily="18" charset="-127"/>
                <a:ea typeface="210 맨발의청춘 R" pitchFamily="18" charset="-127"/>
              </a:rPr>
              <a:t>	Decision Tree Classifier</a:t>
            </a:r>
          </a:p>
          <a:p>
            <a:endParaRPr lang="en-US" altLang="ko-KR" sz="2400" dirty="0">
              <a:solidFill>
                <a:schemeClr val="tx2">
                  <a:lumMod val="50000"/>
                </a:schemeClr>
              </a:solidFill>
              <a:latin typeface="210 맨발의청춘 R" pitchFamily="18" charset="-127"/>
              <a:ea typeface="210 맨발의청춘 R" pitchFamily="18" charset="-127"/>
            </a:endParaRPr>
          </a:p>
          <a:p>
            <a:r>
              <a:rPr lang="ko-KR" altLang="en-US" sz="2400" b="1" dirty="0">
                <a:solidFill>
                  <a:schemeClr val="tx2">
                    <a:lumMod val="50000"/>
                  </a:schemeClr>
                </a:solidFill>
                <a:latin typeface="210 맨발의청춘 R" pitchFamily="18" charset="-127"/>
                <a:ea typeface="210 맨발의청춘 R" pitchFamily="18" charset="-127"/>
              </a:rPr>
              <a:t>평가지표</a:t>
            </a:r>
            <a:endParaRPr lang="en-US" altLang="ko-KR" sz="2400" b="1" dirty="0">
              <a:solidFill>
                <a:schemeClr val="tx2">
                  <a:lumMod val="50000"/>
                </a:schemeClr>
              </a:solidFill>
              <a:latin typeface="210 맨발의청춘 R" pitchFamily="18" charset="-127"/>
              <a:ea typeface="210 맨발의청춘 R" pitchFamily="18" charset="-127"/>
            </a:endParaRPr>
          </a:p>
          <a:p>
            <a:r>
              <a:rPr lang="en-US" altLang="ko-KR" sz="2400" dirty="0">
                <a:solidFill>
                  <a:schemeClr val="tx2">
                    <a:lumMod val="50000"/>
                  </a:schemeClr>
                </a:solidFill>
                <a:latin typeface="210 맨발의청춘 R" pitchFamily="18" charset="-127"/>
                <a:ea typeface="210 맨발의청춘 R" pitchFamily="18" charset="-127"/>
              </a:rPr>
              <a:t>	micro F1 </a:t>
            </a:r>
            <a:r>
              <a:rPr lang="ko-KR" altLang="en-US" sz="2400" dirty="0">
                <a:solidFill>
                  <a:schemeClr val="tx2">
                    <a:lumMod val="50000"/>
                  </a:schemeClr>
                </a:solidFill>
                <a:latin typeface="210 맨발의청춘 R" pitchFamily="18" charset="-127"/>
                <a:ea typeface="210 맨발의청춘 R" pitchFamily="18" charset="-127"/>
              </a:rPr>
              <a:t>점수</a:t>
            </a:r>
            <a:r>
              <a:rPr lang="en-US" altLang="ko-KR" sz="2400" dirty="0">
                <a:solidFill>
                  <a:schemeClr val="tx2">
                    <a:lumMod val="50000"/>
                  </a:schemeClr>
                </a:solidFill>
                <a:latin typeface="210 맨발의청춘 R" pitchFamily="18" charset="-127"/>
                <a:ea typeface="210 맨발의청춘 R" pitchFamily="18" charset="-127"/>
              </a:rPr>
              <a:t>, micro AP </a:t>
            </a:r>
            <a:r>
              <a:rPr lang="ko-KR" altLang="en-US" sz="2400" dirty="0">
                <a:solidFill>
                  <a:schemeClr val="tx2">
                    <a:lumMod val="50000"/>
                  </a:schemeClr>
                </a:solidFill>
                <a:latin typeface="210 맨발의청춘 R" pitchFamily="18" charset="-127"/>
                <a:ea typeface="210 맨발의청춘 R" pitchFamily="18" charset="-127"/>
              </a:rPr>
              <a:t>점수</a:t>
            </a:r>
            <a:endParaRPr lang="en-US" altLang="ko-KR" sz="2400" dirty="0">
              <a:solidFill>
                <a:schemeClr val="tx2">
                  <a:lumMod val="50000"/>
                </a:schemeClr>
              </a:solidFill>
              <a:latin typeface="210 맨발의청춘 R" pitchFamily="18" charset="-127"/>
              <a:ea typeface="210 맨발의청춘 R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881215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16956FB-D628-A76A-7B5E-106601216C80}"/>
              </a:ext>
            </a:extLst>
          </p:cNvPr>
          <p:cNvSpPr/>
          <p:nvPr/>
        </p:nvSpPr>
        <p:spPr>
          <a:xfrm>
            <a:off x="0" y="0"/>
            <a:ext cx="9144000" cy="105273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35496" y="129406"/>
            <a:ext cx="527580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 err="1">
                <a:solidFill>
                  <a:schemeClr val="tx2">
                    <a:lumMod val="50000"/>
                  </a:schemeClr>
                </a:solidFill>
                <a:latin typeface="210 맨발의청춘 R" pitchFamily="18" charset="-127"/>
                <a:ea typeface="210 맨발의청춘 R" pitchFamily="18" charset="-127"/>
              </a:rPr>
              <a:t>머신러닝</a:t>
            </a:r>
            <a:r>
              <a:rPr lang="ko-KR" altLang="en-US" sz="5400" dirty="0">
                <a:solidFill>
                  <a:schemeClr val="tx2">
                    <a:lumMod val="50000"/>
                  </a:schemeClr>
                </a:solidFill>
                <a:latin typeface="210 맨발의청춘 R" pitchFamily="18" charset="-127"/>
                <a:ea typeface="210 맨발의청춘 R" pitchFamily="18" charset="-127"/>
              </a:rPr>
              <a:t> 모델링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EB5F72-5D8C-CDE4-2BEC-8F8C66132972}"/>
              </a:ext>
            </a:extLst>
          </p:cNvPr>
          <p:cNvSpPr txBox="1"/>
          <p:nvPr/>
        </p:nvSpPr>
        <p:spPr>
          <a:xfrm>
            <a:off x="795231" y="1340768"/>
            <a:ext cx="56998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2">
                    <a:lumMod val="50000"/>
                  </a:schemeClr>
                </a:solidFill>
                <a:latin typeface="210 맨발의청춘 R" pitchFamily="18" charset="-127"/>
                <a:ea typeface="210 맨발의청춘 R" pitchFamily="18" charset="-127"/>
              </a:rPr>
              <a:t>평가지표</a:t>
            </a:r>
            <a:r>
              <a:rPr lang="en-US" altLang="ko-KR" sz="2400" dirty="0">
                <a:solidFill>
                  <a:schemeClr val="tx2">
                    <a:lumMod val="50000"/>
                  </a:schemeClr>
                </a:solidFill>
                <a:latin typeface="210 맨발의청춘 R" pitchFamily="18" charset="-127"/>
                <a:ea typeface="210 맨발의청춘 R" pitchFamily="18" charset="-127"/>
              </a:rPr>
              <a:t>: micro F1 </a:t>
            </a:r>
            <a:r>
              <a:rPr lang="ko-KR" altLang="en-US" sz="2400" dirty="0">
                <a:solidFill>
                  <a:schemeClr val="tx2">
                    <a:lumMod val="50000"/>
                  </a:schemeClr>
                </a:solidFill>
                <a:latin typeface="210 맨발의청춘 R" pitchFamily="18" charset="-127"/>
                <a:ea typeface="210 맨발의청춘 R" pitchFamily="18" charset="-127"/>
              </a:rPr>
              <a:t>점수</a:t>
            </a:r>
            <a:r>
              <a:rPr lang="en-US" altLang="ko-KR" sz="2400" dirty="0">
                <a:solidFill>
                  <a:schemeClr val="tx2">
                    <a:lumMod val="50000"/>
                  </a:schemeClr>
                </a:solidFill>
                <a:latin typeface="210 맨발의청춘 R" pitchFamily="18" charset="-127"/>
                <a:ea typeface="210 맨발의청춘 R" pitchFamily="18" charset="-127"/>
              </a:rPr>
              <a:t>, micro AP </a:t>
            </a:r>
            <a:r>
              <a:rPr lang="ko-KR" altLang="en-US" sz="2400" dirty="0">
                <a:solidFill>
                  <a:schemeClr val="tx2">
                    <a:lumMod val="50000"/>
                  </a:schemeClr>
                </a:solidFill>
                <a:latin typeface="210 맨발의청춘 R" pitchFamily="18" charset="-127"/>
                <a:ea typeface="210 맨발의청춘 R" pitchFamily="18" charset="-127"/>
              </a:rPr>
              <a:t>점수</a:t>
            </a:r>
            <a:endParaRPr lang="en-US" altLang="ko-KR" sz="2400" dirty="0">
              <a:solidFill>
                <a:schemeClr val="tx2">
                  <a:lumMod val="50000"/>
                </a:schemeClr>
              </a:solidFill>
              <a:latin typeface="210 맨발의청춘 R" pitchFamily="18" charset="-127"/>
              <a:ea typeface="210 맨발의청춘 R" pitchFamily="18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36C6BCE8-8871-0D68-DA21-71B6592C56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6937" y="2419547"/>
            <a:ext cx="4810125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014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16956FB-D628-A76A-7B5E-106601216C80}"/>
              </a:ext>
            </a:extLst>
          </p:cNvPr>
          <p:cNvSpPr/>
          <p:nvPr/>
        </p:nvSpPr>
        <p:spPr>
          <a:xfrm>
            <a:off x="0" y="0"/>
            <a:ext cx="9144000" cy="105273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35496" y="129406"/>
            <a:ext cx="527580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 err="1">
                <a:solidFill>
                  <a:schemeClr val="tx2">
                    <a:lumMod val="50000"/>
                  </a:schemeClr>
                </a:solidFill>
                <a:latin typeface="210 맨발의청춘 R" pitchFamily="18" charset="-127"/>
                <a:ea typeface="210 맨발의청춘 R" pitchFamily="18" charset="-127"/>
              </a:rPr>
              <a:t>머신러닝</a:t>
            </a:r>
            <a:r>
              <a:rPr lang="ko-KR" altLang="en-US" sz="5400" dirty="0">
                <a:solidFill>
                  <a:schemeClr val="tx2">
                    <a:lumMod val="50000"/>
                  </a:schemeClr>
                </a:solidFill>
                <a:latin typeface="210 맨발의청춘 R" pitchFamily="18" charset="-127"/>
                <a:ea typeface="210 맨발의청춘 R" pitchFamily="18" charset="-127"/>
              </a:rPr>
              <a:t> 모델링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EB5F72-5D8C-CDE4-2BEC-8F8C66132972}"/>
              </a:ext>
            </a:extLst>
          </p:cNvPr>
          <p:cNvSpPr txBox="1"/>
          <p:nvPr/>
        </p:nvSpPr>
        <p:spPr>
          <a:xfrm>
            <a:off x="795231" y="1340768"/>
            <a:ext cx="21231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50000"/>
                  </a:schemeClr>
                </a:solidFill>
                <a:latin typeface="210 맨발의청춘 R" pitchFamily="18" charset="-127"/>
                <a:ea typeface="210 맨발의청춘 R" pitchFamily="18" charset="-127"/>
              </a:rPr>
              <a:t>micro F1 </a:t>
            </a:r>
            <a:r>
              <a:rPr lang="ko-KR" altLang="en-US" sz="2400" dirty="0">
                <a:solidFill>
                  <a:schemeClr val="tx2">
                    <a:lumMod val="50000"/>
                  </a:schemeClr>
                </a:solidFill>
                <a:latin typeface="210 맨발의청춘 R" pitchFamily="18" charset="-127"/>
                <a:ea typeface="210 맨발의청춘 R" pitchFamily="18" charset="-127"/>
              </a:rPr>
              <a:t>점수</a:t>
            </a:r>
            <a:endParaRPr lang="en-US" altLang="ko-KR" sz="2400" dirty="0">
              <a:solidFill>
                <a:schemeClr val="tx2">
                  <a:lumMod val="50000"/>
                </a:schemeClr>
              </a:solidFill>
              <a:latin typeface="210 맨발의청춘 R" pitchFamily="18" charset="-127"/>
              <a:ea typeface="210 맨발의청춘 R" pitchFamily="18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7A4A7087-96D8-E031-D3E0-3A743DBEB7AB}"/>
              </a:ext>
            </a:extLst>
          </p:cNvPr>
          <p:cNvGrpSpPr/>
          <p:nvPr/>
        </p:nvGrpSpPr>
        <p:grpSpPr>
          <a:xfrm>
            <a:off x="2673397" y="3145762"/>
            <a:ext cx="4422321" cy="2640864"/>
            <a:chOff x="1418642" y="2824623"/>
            <a:chExt cx="4422321" cy="2640864"/>
          </a:xfrm>
        </p:grpSpPr>
        <p:pic>
          <p:nvPicPr>
            <p:cNvPr id="15366" name="Picture 6">
              <a:extLst>
                <a:ext uri="{FF2B5EF4-FFF2-40B4-BE49-F238E27FC236}">
                  <a16:creationId xmlns:a16="http://schemas.microsoft.com/office/drawing/2014/main" id="{BBE31FE9-215B-8DEC-A7E4-871B572FEB7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8642" y="2824623"/>
              <a:ext cx="4422321" cy="22265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6263ED6-D859-6D75-7958-4673F65C1CA4}"/>
                </a:ext>
              </a:extLst>
            </p:cNvPr>
            <p:cNvSpPr txBox="1"/>
            <p:nvPr/>
          </p:nvSpPr>
          <p:spPr>
            <a:xfrm>
              <a:off x="2151120" y="5096155"/>
              <a:ext cx="354055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solidFill>
                    <a:schemeClr val="bg1">
                      <a:lumMod val="85000"/>
                    </a:schemeClr>
                  </a:solidFill>
                </a:rPr>
                <a:t>https://sumniya.tistory.com/26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2E876F6F-B2D6-621C-87FF-D09F2F1F7220}"/>
              </a:ext>
            </a:extLst>
          </p:cNvPr>
          <p:cNvSpPr txBox="1"/>
          <p:nvPr/>
        </p:nvSpPr>
        <p:spPr>
          <a:xfrm>
            <a:off x="3192515" y="3395973"/>
            <a:ext cx="426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F1</a:t>
            </a:r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42BD8FF-C79C-355F-484D-4658F66517DD}"/>
              </a:ext>
            </a:extLst>
          </p:cNvPr>
          <p:cNvSpPr/>
          <p:nvPr/>
        </p:nvSpPr>
        <p:spPr>
          <a:xfrm>
            <a:off x="3107094" y="3282059"/>
            <a:ext cx="597160" cy="59715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60246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16956FB-D628-A76A-7B5E-106601216C80}"/>
              </a:ext>
            </a:extLst>
          </p:cNvPr>
          <p:cNvSpPr/>
          <p:nvPr/>
        </p:nvSpPr>
        <p:spPr>
          <a:xfrm>
            <a:off x="0" y="0"/>
            <a:ext cx="9144000" cy="105273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35496" y="129406"/>
            <a:ext cx="527580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 err="1">
                <a:solidFill>
                  <a:schemeClr val="tx2">
                    <a:lumMod val="50000"/>
                  </a:schemeClr>
                </a:solidFill>
                <a:latin typeface="210 맨발의청춘 R" pitchFamily="18" charset="-127"/>
                <a:ea typeface="210 맨발의청춘 R" pitchFamily="18" charset="-127"/>
              </a:rPr>
              <a:t>머신러닝</a:t>
            </a:r>
            <a:r>
              <a:rPr lang="ko-KR" altLang="en-US" sz="5400" dirty="0">
                <a:solidFill>
                  <a:schemeClr val="tx2">
                    <a:lumMod val="50000"/>
                  </a:schemeClr>
                </a:solidFill>
                <a:latin typeface="210 맨발의청춘 R" pitchFamily="18" charset="-127"/>
                <a:ea typeface="210 맨발의청춘 R" pitchFamily="18" charset="-127"/>
              </a:rPr>
              <a:t> 모델링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7A4A7087-96D8-E031-D3E0-3A743DBEB7AB}"/>
              </a:ext>
            </a:extLst>
          </p:cNvPr>
          <p:cNvGrpSpPr/>
          <p:nvPr/>
        </p:nvGrpSpPr>
        <p:grpSpPr>
          <a:xfrm>
            <a:off x="2673397" y="3145762"/>
            <a:ext cx="4422321" cy="2640864"/>
            <a:chOff x="1418642" y="2824623"/>
            <a:chExt cx="4422321" cy="2640864"/>
          </a:xfrm>
        </p:grpSpPr>
        <p:pic>
          <p:nvPicPr>
            <p:cNvPr id="15366" name="Picture 6">
              <a:extLst>
                <a:ext uri="{FF2B5EF4-FFF2-40B4-BE49-F238E27FC236}">
                  <a16:creationId xmlns:a16="http://schemas.microsoft.com/office/drawing/2014/main" id="{BBE31FE9-215B-8DEC-A7E4-871B572FEB7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8642" y="2824623"/>
              <a:ext cx="4422321" cy="22265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6263ED6-D859-6D75-7958-4673F65C1CA4}"/>
                </a:ext>
              </a:extLst>
            </p:cNvPr>
            <p:cNvSpPr txBox="1"/>
            <p:nvPr/>
          </p:nvSpPr>
          <p:spPr>
            <a:xfrm>
              <a:off x="2151120" y="5096155"/>
              <a:ext cx="354055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solidFill>
                    <a:schemeClr val="bg1">
                      <a:lumMod val="85000"/>
                    </a:schemeClr>
                  </a:solidFill>
                </a:rPr>
                <a:t>https://sumniya.tistory.com/26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2E876F6F-B2D6-621C-87FF-D09F2F1F7220}"/>
              </a:ext>
            </a:extLst>
          </p:cNvPr>
          <p:cNvSpPr txBox="1"/>
          <p:nvPr/>
        </p:nvSpPr>
        <p:spPr>
          <a:xfrm>
            <a:off x="3192515" y="3395973"/>
            <a:ext cx="426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F1</a:t>
            </a:r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42BD8FF-C79C-355F-484D-4658F66517DD}"/>
              </a:ext>
            </a:extLst>
          </p:cNvPr>
          <p:cNvSpPr/>
          <p:nvPr/>
        </p:nvSpPr>
        <p:spPr>
          <a:xfrm>
            <a:off x="3107094" y="3282059"/>
            <a:ext cx="597160" cy="59715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06EAE08-CD0E-8FC9-8FC7-F9461BE543CB}"/>
              </a:ext>
            </a:extLst>
          </p:cNvPr>
          <p:cNvSpPr/>
          <p:nvPr/>
        </p:nvSpPr>
        <p:spPr>
          <a:xfrm>
            <a:off x="4224425" y="4226768"/>
            <a:ext cx="1457918" cy="58783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EC1B1E5-198B-577C-9382-1DBA9A9C3B78}"/>
              </a:ext>
            </a:extLst>
          </p:cNvPr>
          <p:cNvSpPr/>
          <p:nvPr/>
        </p:nvSpPr>
        <p:spPr>
          <a:xfrm>
            <a:off x="4184761" y="4131536"/>
            <a:ext cx="2990480" cy="73904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A86B49-649C-CF05-AB8C-2CBE2BEA9AF3}"/>
              </a:ext>
            </a:extLst>
          </p:cNvPr>
          <p:cNvSpPr txBox="1"/>
          <p:nvPr/>
        </p:nvSpPr>
        <p:spPr>
          <a:xfrm>
            <a:off x="7375685" y="4205386"/>
            <a:ext cx="12570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정밀도</a:t>
            </a:r>
            <a:endParaRPr lang="en-US" altLang="ko-KR" dirty="0"/>
          </a:p>
          <a:p>
            <a:r>
              <a:rPr lang="en-US" altLang="ko-KR" dirty="0"/>
              <a:t>(precision)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725926-6269-7279-0A68-436FA0A6EF88}"/>
              </a:ext>
            </a:extLst>
          </p:cNvPr>
          <p:cNvSpPr txBox="1"/>
          <p:nvPr/>
        </p:nvSpPr>
        <p:spPr>
          <a:xfrm>
            <a:off x="795231" y="1340768"/>
            <a:ext cx="21231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50000"/>
                  </a:schemeClr>
                </a:solidFill>
                <a:latin typeface="210 맨발의청춘 R" pitchFamily="18" charset="-127"/>
                <a:ea typeface="210 맨발의청춘 R" pitchFamily="18" charset="-127"/>
              </a:rPr>
              <a:t>micro F1 </a:t>
            </a:r>
            <a:r>
              <a:rPr lang="ko-KR" altLang="en-US" sz="2400" dirty="0">
                <a:solidFill>
                  <a:schemeClr val="tx2">
                    <a:lumMod val="50000"/>
                  </a:schemeClr>
                </a:solidFill>
                <a:latin typeface="210 맨발의청춘 R" pitchFamily="18" charset="-127"/>
                <a:ea typeface="210 맨발의청춘 R" pitchFamily="18" charset="-127"/>
              </a:rPr>
              <a:t>점수</a:t>
            </a:r>
            <a:endParaRPr lang="en-US" altLang="ko-KR" sz="2400" dirty="0">
              <a:solidFill>
                <a:schemeClr val="tx2">
                  <a:lumMod val="50000"/>
                </a:schemeClr>
              </a:solidFill>
              <a:latin typeface="210 맨발의청춘 R" pitchFamily="18" charset="-127"/>
              <a:ea typeface="210 맨발의청춘 R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331310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16956FB-D628-A76A-7B5E-106601216C80}"/>
              </a:ext>
            </a:extLst>
          </p:cNvPr>
          <p:cNvSpPr/>
          <p:nvPr/>
        </p:nvSpPr>
        <p:spPr>
          <a:xfrm>
            <a:off x="0" y="0"/>
            <a:ext cx="9144000" cy="105273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35496" y="129406"/>
            <a:ext cx="527580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 err="1">
                <a:solidFill>
                  <a:schemeClr val="tx2">
                    <a:lumMod val="50000"/>
                  </a:schemeClr>
                </a:solidFill>
                <a:latin typeface="210 맨발의청춘 R" pitchFamily="18" charset="-127"/>
                <a:ea typeface="210 맨발의청춘 R" pitchFamily="18" charset="-127"/>
              </a:rPr>
              <a:t>머신러닝</a:t>
            </a:r>
            <a:r>
              <a:rPr lang="ko-KR" altLang="en-US" sz="5400" dirty="0">
                <a:solidFill>
                  <a:schemeClr val="tx2">
                    <a:lumMod val="50000"/>
                  </a:schemeClr>
                </a:solidFill>
                <a:latin typeface="210 맨발의청춘 R" pitchFamily="18" charset="-127"/>
                <a:ea typeface="210 맨발의청춘 R" pitchFamily="18" charset="-127"/>
              </a:rPr>
              <a:t> 모델링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7A4A7087-96D8-E031-D3E0-3A743DBEB7AB}"/>
              </a:ext>
            </a:extLst>
          </p:cNvPr>
          <p:cNvGrpSpPr/>
          <p:nvPr/>
        </p:nvGrpSpPr>
        <p:grpSpPr>
          <a:xfrm>
            <a:off x="2673397" y="3145762"/>
            <a:ext cx="4422321" cy="2640864"/>
            <a:chOff x="1418642" y="2824623"/>
            <a:chExt cx="4422321" cy="2640864"/>
          </a:xfrm>
        </p:grpSpPr>
        <p:pic>
          <p:nvPicPr>
            <p:cNvPr id="15366" name="Picture 6">
              <a:extLst>
                <a:ext uri="{FF2B5EF4-FFF2-40B4-BE49-F238E27FC236}">
                  <a16:creationId xmlns:a16="http://schemas.microsoft.com/office/drawing/2014/main" id="{BBE31FE9-215B-8DEC-A7E4-871B572FEB7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8642" y="2824623"/>
              <a:ext cx="4422321" cy="22265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6263ED6-D859-6D75-7958-4673F65C1CA4}"/>
                </a:ext>
              </a:extLst>
            </p:cNvPr>
            <p:cNvSpPr txBox="1"/>
            <p:nvPr/>
          </p:nvSpPr>
          <p:spPr>
            <a:xfrm>
              <a:off x="2151120" y="5096155"/>
              <a:ext cx="354055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solidFill>
                    <a:schemeClr val="bg1">
                      <a:lumMod val="85000"/>
                    </a:schemeClr>
                  </a:solidFill>
                </a:rPr>
                <a:t>https://sumniya.tistory.com/26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2E876F6F-B2D6-621C-87FF-D09F2F1F7220}"/>
              </a:ext>
            </a:extLst>
          </p:cNvPr>
          <p:cNvSpPr txBox="1"/>
          <p:nvPr/>
        </p:nvSpPr>
        <p:spPr>
          <a:xfrm>
            <a:off x="3192515" y="3395973"/>
            <a:ext cx="426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F1</a:t>
            </a:r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42BD8FF-C79C-355F-484D-4658F66517DD}"/>
              </a:ext>
            </a:extLst>
          </p:cNvPr>
          <p:cNvSpPr/>
          <p:nvPr/>
        </p:nvSpPr>
        <p:spPr>
          <a:xfrm>
            <a:off x="3107094" y="3282059"/>
            <a:ext cx="597160" cy="59715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06EAE08-CD0E-8FC9-8FC7-F9461BE543CB}"/>
              </a:ext>
            </a:extLst>
          </p:cNvPr>
          <p:cNvSpPr/>
          <p:nvPr/>
        </p:nvSpPr>
        <p:spPr>
          <a:xfrm>
            <a:off x="4224425" y="4226768"/>
            <a:ext cx="1457918" cy="58783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EC1B1E5-198B-577C-9382-1DBA9A9C3B78}"/>
              </a:ext>
            </a:extLst>
          </p:cNvPr>
          <p:cNvSpPr/>
          <p:nvPr/>
        </p:nvSpPr>
        <p:spPr>
          <a:xfrm>
            <a:off x="4184761" y="4131536"/>
            <a:ext cx="1572227" cy="128575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8179DE1-4D9C-DFC3-964E-CFA5DACA1F95}"/>
              </a:ext>
            </a:extLst>
          </p:cNvPr>
          <p:cNvSpPr txBox="1"/>
          <p:nvPr/>
        </p:nvSpPr>
        <p:spPr>
          <a:xfrm>
            <a:off x="4514802" y="5462239"/>
            <a:ext cx="8771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재현율</a:t>
            </a:r>
            <a:endParaRPr lang="en-US" altLang="ko-KR" dirty="0"/>
          </a:p>
          <a:p>
            <a:r>
              <a:rPr lang="en-US" altLang="ko-KR" dirty="0"/>
              <a:t>(recall)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DDDECF-DC2B-899B-4673-A74BBD10C07F}"/>
              </a:ext>
            </a:extLst>
          </p:cNvPr>
          <p:cNvSpPr txBox="1"/>
          <p:nvPr/>
        </p:nvSpPr>
        <p:spPr>
          <a:xfrm>
            <a:off x="795231" y="1340768"/>
            <a:ext cx="21231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50000"/>
                  </a:schemeClr>
                </a:solidFill>
                <a:latin typeface="210 맨발의청춘 R" pitchFamily="18" charset="-127"/>
                <a:ea typeface="210 맨발의청춘 R" pitchFamily="18" charset="-127"/>
              </a:rPr>
              <a:t>micro F1 </a:t>
            </a:r>
            <a:r>
              <a:rPr lang="ko-KR" altLang="en-US" sz="2400" dirty="0">
                <a:solidFill>
                  <a:schemeClr val="tx2">
                    <a:lumMod val="50000"/>
                  </a:schemeClr>
                </a:solidFill>
                <a:latin typeface="210 맨발의청춘 R" pitchFamily="18" charset="-127"/>
                <a:ea typeface="210 맨발의청춘 R" pitchFamily="18" charset="-127"/>
              </a:rPr>
              <a:t>점수</a:t>
            </a:r>
            <a:endParaRPr lang="en-US" altLang="ko-KR" sz="2400" dirty="0">
              <a:solidFill>
                <a:schemeClr val="tx2">
                  <a:lumMod val="50000"/>
                </a:schemeClr>
              </a:solidFill>
              <a:latin typeface="210 맨발의청춘 R" pitchFamily="18" charset="-127"/>
              <a:ea typeface="210 맨발의청춘 R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020566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16956FB-D628-A76A-7B5E-106601216C80}"/>
              </a:ext>
            </a:extLst>
          </p:cNvPr>
          <p:cNvSpPr/>
          <p:nvPr/>
        </p:nvSpPr>
        <p:spPr>
          <a:xfrm>
            <a:off x="0" y="0"/>
            <a:ext cx="9144000" cy="105273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35496" y="129406"/>
            <a:ext cx="527580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 err="1">
                <a:solidFill>
                  <a:schemeClr val="tx2">
                    <a:lumMod val="50000"/>
                  </a:schemeClr>
                </a:solidFill>
                <a:latin typeface="210 맨발의청춘 R" pitchFamily="18" charset="-127"/>
                <a:ea typeface="210 맨발의청춘 R" pitchFamily="18" charset="-127"/>
              </a:rPr>
              <a:t>머신러닝</a:t>
            </a:r>
            <a:r>
              <a:rPr lang="ko-KR" altLang="en-US" sz="5400" dirty="0">
                <a:solidFill>
                  <a:schemeClr val="tx2">
                    <a:lumMod val="50000"/>
                  </a:schemeClr>
                </a:solidFill>
                <a:latin typeface="210 맨발의청춘 R" pitchFamily="18" charset="-127"/>
                <a:ea typeface="210 맨발의청춘 R" pitchFamily="18" charset="-127"/>
              </a:rPr>
              <a:t> 모델링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7A4A7087-96D8-E031-D3E0-3A743DBEB7AB}"/>
              </a:ext>
            </a:extLst>
          </p:cNvPr>
          <p:cNvGrpSpPr/>
          <p:nvPr/>
        </p:nvGrpSpPr>
        <p:grpSpPr>
          <a:xfrm>
            <a:off x="2673397" y="3145762"/>
            <a:ext cx="4422321" cy="2640864"/>
            <a:chOff x="1418642" y="2824623"/>
            <a:chExt cx="4422321" cy="2640864"/>
          </a:xfrm>
        </p:grpSpPr>
        <p:pic>
          <p:nvPicPr>
            <p:cNvPr id="15366" name="Picture 6">
              <a:extLst>
                <a:ext uri="{FF2B5EF4-FFF2-40B4-BE49-F238E27FC236}">
                  <a16:creationId xmlns:a16="http://schemas.microsoft.com/office/drawing/2014/main" id="{BBE31FE9-215B-8DEC-A7E4-871B572FEB7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8642" y="2824623"/>
              <a:ext cx="4422321" cy="22265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6263ED6-D859-6D75-7958-4673F65C1CA4}"/>
                </a:ext>
              </a:extLst>
            </p:cNvPr>
            <p:cNvSpPr txBox="1"/>
            <p:nvPr/>
          </p:nvSpPr>
          <p:spPr>
            <a:xfrm>
              <a:off x="2151120" y="5096155"/>
              <a:ext cx="354055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solidFill>
                    <a:schemeClr val="bg1">
                      <a:lumMod val="85000"/>
                    </a:schemeClr>
                  </a:solidFill>
                </a:rPr>
                <a:t>https://sumniya.tistory.com/26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2E876F6F-B2D6-621C-87FF-D09F2F1F7220}"/>
              </a:ext>
            </a:extLst>
          </p:cNvPr>
          <p:cNvSpPr txBox="1"/>
          <p:nvPr/>
        </p:nvSpPr>
        <p:spPr>
          <a:xfrm>
            <a:off x="3192515" y="3395973"/>
            <a:ext cx="426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F1</a:t>
            </a:r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42BD8FF-C79C-355F-484D-4658F66517DD}"/>
              </a:ext>
            </a:extLst>
          </p:cNvPr>
          <p:cNvSpPr/>
          <p:nvPr/>
        </p:nvSpPr>
        <p:spPr>
          <a:xfrm>
            <a:off x="3107094" y="3282059"/>
            <a:ext cx="597160" cy="59715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06EAE08-CD0E-8FC9-8FC7-F9461BE543CB}"/>
              </a:ext>
            </a:extLst>
          </p:cNvPr>
          <p:cNvSpPr/>
          <p:nvPr/>
        </p:nvSpPr>
        <p:spPr>
          <a:xfrm>
            <a:off x="4224425" y="4226768"/>
            <a:ext cx="1457918" cy="58783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EC1B1E5-198B-577C-9382-1DBA9A9C3B78}"/>
              </a:ext>
            </a:extLst>
          </p:cNvPr>
          <p:cNvSpPr/>
          <p:nvPr/>
        </p:nvSpPr>
        <p:spPr>
          <a:xfrm>
            <a:off x="4184761" y="4131536"/>
            <a:ext cx="1572227" cy="128575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824E013-7A02-808B-AA3C-041737DC0ECF}"/>
              </a:ext>
            </a:extLst>
          </p:cNvPr>
          <p:cNvSpPr/>
          <p:nvPr/>
        </p:nvSpPr>
        <p:spPr>
          <a:xfrm>
            <a:off x="4184761" y="4131536"/>
            <a:ext cx="2990480" cy="73904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4392E74D-DD7F-BDDC-7088-72454C0308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845" y="4483862"/>
            <a:ext cx="2210108" cy="58110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7E57268-8329-2121-37FD-A5ADAEA34CA5}"/>
              </a:ext>
            </a:extLst>
          </p:cNvPr>
          <p:cNvSpPr txBox="1"/>
          <p:nvPr/>
        </p:nvSpPr>
        <p:spPr>
          <a:xfrm>
            <a:off x="7375685" y="4205386"/>
            <a:ext cx="12570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정밀도</a:t>
            </a:r>
            <a:endParaRPr lang="en-US" altLang="ko-KR" dirty="0"/>
          </a:p>
          <a:p>
            <a:r>
              <a:rPr lang="en-US" altLang="ko-KR" dirty="0"/>
              <a:t>(precision)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64F9425-725B-33F6-8756-A3155D95E6F3}"/>
              </a:ext>
            </a:extLst>
          </p:cNvPr>
          <p:cNvSpPr txBox="1"/>
          <p:nvPr/>
        </p:nvSpPr>
        <p:spPr>
          <a:xfrm>
            <a:off x="4514802" y="5462239"/>
            <a:ext cx="8771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재현율</a:t>
            </a:r>
            <a:endParaRPr lang="en-US" altLang="ko-KR" dirty="0"/>
          </a:p>
          <a:p>
            <a:r>
              <a:rPr lang="en-US" altLang="ko-KR" dirty="0"/>
              <a:t>(recall)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B462DF0-CC0D-775F-D5E7-E6B4215D351E}"/>
              </a:ext>
            </a:extLst>
          </p:cNvPr>
          <p:cNvSpPr txBox="1"/>
          <p:nvPr/>
        </p:nvSpPr>
        <p:spPr>
          <a:xfrm>
            <a:off x="795231" y="1340768"/>
            <a:ext cx="21231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50000"/>
                  </a:schemeClr>
                </a:solidFill>
                <a:latin typeface="210 맨발의청춘 R" pitchFamily="18" charset="-127"/>
                <a:ea typeface="210 맨발의청춘 R" pitchFamily="18" charset="-127"/>
              </a:rPr>
              <a:t>micro F1 </a:t>
            </a:r>
            <a:r>
              <a:rPr lang="ko-KR" altLang="en-US" sz="2400" dirty="0">
                <a:solidFill>
                  <a:schemeClr val="tx2">
                    <a:lumMod val="50000"/>
                  </a:schemeClr>
                </a:solidFill>
                <a:latin typeface="210 맨발의청춘 R" pitchFamily="18" charset="-127"/>
                <a:ea typeface="210 맨발의청춘 R" pitchFamily="18" charset="-127"/>
              </a:rPr>
              <a:t>점수</a:t>
            </a:r>
            <a:endParaRPr lang="en-US" altLang="ko-KR" sz="2400" dirty="0">
              <a:solidFill>
                <a:schemeClr val="tx2">
                  <a:lumMod val="50000"/>
                </a:schemeClr>
              </a:solidFill>
              <a:latin typeface="210 맨발의청춘 R" pitchFamily="18" charset="-127"/>
              <a:ea typeface="210 맨발의청춘 R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541245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30B6F4F5-54D3-08B3-900C-D6A6BF7101CF}"/>
              </a:ext>
            </a:extLst>
          </p:cNvPr>
          <p:cNvSpPr/>
          <p:nvPr/>
        </p:nvSpPr>
        <p:spPr>
          <a:xfrm>
            <a:off x="0" y="0"/>
            <a:ext cx="2990151" cy="6858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3267456" y="3075057"/>
            <a:ext cx="55351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chemeClr val="tx2">
                    <a:lumMod val="50000"/>
                  </a:schemeClr>
                </a:solidFill>
                <a:latin typeface="210 맨발의청춘 R" pitchFamily="18" charset="-127"/>
                <a:ea typeface="210 맨발의청춘 R" pitchFamily="18" charset="-127"/>
              </a:rPr>
              <a:t>기존 운동에 대한 인식</a:t>
            </a:r>
          </a:p>
        </p:txBody>
      </p:sp>
    </p:spTree>
    <p:extLst>
      <p:ext uri="{BB962C8B-B14F-4D97-AF65-F5344CB8AC3E}">
        <p14:creationId xmlns:p14="http://schemas.microsoft.com/office/powerpoint/2010/main" val="30301570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16956FB-D628-A76A-7B5E-106601216C80}"/>
              </a:ext>
            </a:extLst>
          </p:cNvPr>
          <p:cNvSpPr/>
          <p:nvPr/>
        </p:nvSpPr>
        <p:spPr>
          <a:xfrm>
            <a:off x="0" y="0"/>
            <a:ext cx="9144000" cy="105273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35496" y="129406"/>
            <a:ext cx="527580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 err="1">
                <a:solidFill>
                  <a:schemeClr val="tx2">
                    <a:lumMod val="50000"/>
                  </a:schemeClr>
                </a:solidFill>
                <a:latin typeface="210 맨발의청춘 R" pitchFamily="18" charset="-127"/>
                <a:ea typeface="210 맨발의청춘 R" pitchFamily="18" charset="-127"/>
              </a:rPr>
              <a:t>머신러닝</a:t>
            </a:r>
            <a:r>
              <a:rPr lang="ko-KR" altLang="en-US" sz="5400" dirty="0">
                <a:solidFill>
                  <a:schemeClr val="tx2">
                    <a:lumMod val="50000"/>
                  </a:schemeClr>
                </a:solidFill>
                <a:latin typeface="210 맨발의청춘 R" pitchFamily="18" charset="-127"/>
                <a:ea typeface="210 맨발의청춘 R" pitchFamily="18" charset="-127"/>
              </a:rPr>
              <a:t> 모델링</a:t>
            </a:r>
          </a:p>
        </p:txBody>
      </p:sp>
      <p:pic>
        <p:nvPicPr>
          <p:cNvPr id="11" name="Picture 2" descr="2-class Precision-Recall curve">
            <a:extLst>
              <a:ext uri="{FF2B5EF4-FFF2-40B4-BE49-F238E27FC236}">
                <a16:creationId xmlns:a16="http://schemas.microsoft.com/office/drawing/2014/main" id="{10A5E207-C453-037D-FD36-7F53C6FD58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2173" y="2749435"/>
            <a:ext cx="4168442" cy="3595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20CE76C8-CED8-F7A3-0CB6-B4716BF5043D}"/>
              </a:ext>
            </a:extLst>
          </p:cNvPr>
          <p:cNvGrpSpPr/>
          <p:nvPr/>
        </p:nvGrpSpPr>
        <p:grpSpPr>
          <a:xfrm>
            <a:off x="561965" y="4248546"/>
            <a:ext cx="2543966" cy="597159"/>
            <a:chOff x="795230" y="3949967"/>
            <a:chExt cx="2543966" cy="597159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45F7259-022D-D2DF-0F25-B30689BE7A95}"/>
                </a:ext>
              </a:extLst>
            </p:cNvPr>
            <p:cNvSpPr txBox="1"/>
            <p:nvPr/>
          </p:nvSpPr>
          <p:spPr>
            <a:xfrm>
              <a:off x="795230" y="4063880"/>
              <a:ext cx="25439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AP (Average Precision)</a:t>
              </a:r>
              <a:endParaRPr lang="ko-KR" altLang="en-US" dirty="0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6E8CCEA1-8E5C-2A1D-AFCA-1890EA4A1BE5}"/>
                </a:ext>
              </a:extLst>
            </p:cNvPr>
            <p:cNvSpPr/>
            <p:nvPr/>
          </p:nvSpPr>
          <p:spPr>
            <a:xfrm>
              <a:off x="795230" y="3949967"/>
              <a:ext cx="2526467" cy="59715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34D7E00E-01B3-2073-9FF5-CE10FC125024}"/>
              </a:ext>
            </a:extLst>
          </p:cNvPr>
          <p:cNvSpPr txBox="1"/>
          <p:nvPr/>
        </p:nvSpPr>
        <p:spPr>
          <a:xfrm>
            <a:off x="795231" y="1340768"/>
            <a:ext cx="43845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50000"/>
                  </a:schemeClr>
                </a:solidFill>
                <a:latin typeface="210 맨발의청춘 R" pitchFamily="18" charset="-127"/>
                <a:ea typeface="210 맨발의청춘 R" pitchFamily="18" charset="-127"/>
              </a:rPr>
              <a:t>micro Average Precision </a:t>
            </a:r>
            <a:r>
              <a:rPr lang="ko-KR" altLang="en-US" sz="2400" dirty="0">
                <a:solidFill>
                  <a:schemeClr val="tx2">
                    <a:lumMod val="50000"/>
                  </a:schemeClr>
                </a:solidFill>
                <a:latin typeface="210 맨발의청춘 R" pitchFamily="18" charset="-127"/>
                <a:ea typeface="210 맨발의청춘 R" pitchFamily="18" charset="-127"/>
              </a:rPr>
              <a:t>점수</a:t>
            </a:r>
            <a:endParaRPr lang="en-US" altLang="ko-KR" sz="2400" dirty="0">
              <a:solidFill>
                <a:schemeClr val="tx2">
                  <a:lumMod val="50000"/>
                </a:schemeClr>
              </a:solidFill>
              <a:latin typeface="210 맨발의청춘 R" pitchFamily="18" charset="-127"/>
              <a:ea typeface="210 맨발의청춘 R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245398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16956FB-D628-A76A-7B5E-106601216C80}"/>
              </a:ext>
            </a:extLst>
          </p:cNvPr>
          <p:cNvSpPr/>
          <p:nvPr/>
        </p:nvSpPr>
        <p:spPr>
          <a:xfrm>
            <a:off x="0" y="0"/>
            <a:ext cx="9144000" cy="105273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35496" y="129406"/>
            <a:ext cx="527580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 err="1">
                <a:solidFill>
                  <a:schemeClr val="tx2">
                    <a:lumMod val="50000"/>
                  </a:schemeClr>
                </a:solidFill>
                <a:latin typeface="210 맨발의청춘 R" pitchFamily="18" charset="-127"/>
                <a:ea typeface="210 맨발의청춘 R" pitchFamily="18" charset="-127"/>
              </a:rPr>
              <a:t>머신러닝</a:t>
            </a:r>
            <a:r>
              <a:rPr lang="ko-KR" altLang="en-US" sz="5400" dirty="0">
                <a:solidFill>
                  <a:schemeClr val="tx2">
                    <a:lumMod val="50000"/>
                  </a:schemeClr>
                </a:solidFill>
                <a:latin typeface="210 맨발의청춘 R" pitchFamily="18" charset="-127"/>
                <a:ea typeface="210 맨발의청춘 R" pitchFamily="18" charset="-127"/>
              </a:rPr>
              <a:t> 모델링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EB5F72-5D8C-CDE4-2BEC-8F8C66132972}"/>
              </a:ext>
            </a:extLst>
          </p:cNvPr>
          <p:cNvSpPr txBox="1"/>
          <p:nvPr/>
        </p:nvSpPr>
        <p:spPr>
          <a:xfrm>
            <a:off x="795231" y="1340768"/>
            <a:ext cx="47777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2">
                    <a:lumMod val="50000"/>
                  </a:schemeClr>
                </a:solidFill>
                <a:latin typeface="210 맨발의청춘 R" pitchFamily="18" charset="-127"/>
                <a:ea typeface="210 맨발의청춘 R" pitchFamily="18" charset="-127"/>
              </a:rPr>
              <a:t>기준모델</a:t>
            </a:r>
            <a:r>
              <a:rPr lang="en-US" altLang="ko-KR" sz="2400" dirty="0">
                <a:solidFill>
                  <a:schemeClr val="tx2">
                    <a:lumMod val="50000"/>
                  </a:schemeClr>
                </a:solidFill>
                <a:latin typeface="210 맨발의청춘 R" pitchFamily="18" charset="-127"/>
                <a:ea typeface="210 맨발의청춘 R" pitchFamily="18" charset="-127"/>
              </a:rPr>
              <a:t>: Decision Tree Classifier</a:t>
            </a:r>
          </a:p>
        </p:txBody>
      </p:sp>
      <p:pic>
        <p:nvPicPr>
          <p:cNvPr id="20482" name="Picture 2">
            <a:extLst>
              <a:ext uri="{FF2B5EF4-FFF2-40B4-BE49-F238E27FC236}">
                <a16:creationId xmlns:a16="http://schemas.microsoft.com/office/drawing/2014/main" id="{F13E86EE-BD60-3991-4A82-293704D39C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696" y="2430824"/>
            <a:ext cx="3601946" cy="3253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4" name="Picture 4">
            <a:extLst>
              <a:ext uri="{FF2B5EF4-FFF2-40B4-BE49-F238E27FC236}">
                <a16:creationId xmlns:a16="http://schemas.microsoft.com/office/drawing/2014/main" id="{A82821FF-7551-564E-27CF-2448864E34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4891" y="2318857"/>
            <a:ext cx="4631245" cy="3477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62837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16956FB-D628-A76A-7B5E-106601216C80}"/>
              </a:ext>
            </a:extLst>
          </p:cNvPr>
          <p:cNvSpPr/>
          <p:nvPr/>
        </p:nvSpPr>
        <p:spPr>
          <a:xfrm>
            <a:off x="0" y="0"/>
            <a:ext cx="9144000" cy="105273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35496" y="129406"/>
            <a:ext cx="527580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 err="1">
                <a:solidFill>
                  <a:schemeClr val="tx2">
                    <a:lumMod val="50000"/>
                  </a:schemeClr>
                </a:solidFill>
                <a:latin typeface="210 맨발의청춘 R" pitchFamily="18" charset="-127"/>
                <a:ea typeface="210 맨발의청춘 R" pitchFamily="18" charset="-127"/>
              </a:rPr>
              <a:t>머신러닝</a:t>
            </a:r>
            <a:r>
              <a:rPr lang="ko-KR" altLang="en-US" sz="5400" dirty="0">
                <a:solidFill>
                  <a:schemeClr val="tx2">
                    <a:lumMod val="50000"/>
                  </a:schemeClr>
                </a:solidFill>
                <a:latin typeface="210 맨발의청춘 R" pitchFamily="18" charset="-127"/>
                <a:ea typeface="210 맨발의청춘 R" pitchFamily="18" charset="-127"/>
              </a:rPr>
              <a:t> 모델링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EB5F72-5D8C-CDE4-2BEC-8F8C66132972}"/>
              </a:ext>
            </a:extLst>
          </p:cNvPr>
          <p:cNvSpPr txBox="1"/>
          <p:nvPr/>
        </p:nvSpPr>
        <p:spPr>
          <a:xfrm>
            <a:off x="795231" y="1340768"/>
            <a:ext cx="15921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2">
                    <a:lumMod val="50000"/>
                  </a:schemeClr>
                </a:solidFill>
                <a:latin typeface="210 맨발의청춘 R" pitchFamily="18" charset="-127"/>
                <a:ea typeface="210 맨발의청춘 R" pitchFamily="18" charset="-127"/>
              </a:rPr>
              <a:t>모델 선정</a:t>
            </a:r>
            <a:r>
              <a:rPr lang="en-US" altLang="ko-KR" sz="2400" dirty="0">
                <a:solidFill>
                  <a:schemeClr val="tx2">
                    <a:lumMod val="50000"/>
                  </a:schemeClr>
                </a:solidFill>
                <a:latin typeface="210 맨발의청춘 R" pitchFamily="18" charset="-127"/>
                <a:ea typeface="210 맨발의청춘 R" pitchFamily="18" charset="-127"/>
              </a:rPr>
              <a:t>:</a:t>
            </a:r>
          </a:p>
        </p:txBody>
      </p:sp>
      <p:pic>
        <p:nvPicPr>
          <p:cNvPr id="21506" name="Picture 2">
            <a:extLst>
              <a:ext uri="{FF2B5EF4-FFF2-40B4-BE49-F238E27FC236}">
                <a16:creationId xmlns:a16="http://schemas.microsoft.com/office/drawing/2014/main" id="{512573FE-60A8-5733-84E8-4068D85370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336" y="1815749"/>
            <a:ext cx="2755483" cy="2473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8" name="Picture 4">
            <a:extLst>
              <a:ext uri="{FF2B5EF4-FFF2-40B4-BE49-F238E27FC236}">
                <a16:creationId xmlns:a16="http://schemas.microsoft.com/office/drawing/2014/main" id="{C19683EE-E3D8-B0FC-10D9-55159593FC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366986"/>
            <a:ext cx="2976805" cy="2300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10" name="Picture 6">
            <a:extLst>
              <a:ext uri="{FF2B5EF4-FFF2-40B4-BE49-F238E27FC236}">
                <a16:creationId xmlns:a16="http://schemas.microsoft.com/office/drawing/2014/main" id="{EAECF203-0A24-5E67-0445-7990982D85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2907" y="1816409"/>
            <a:ext cx="2738186" cy="247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12" name="Picture 8">
            <a:extLst>
              <a:ext uri="{FF2B5EF4-FFF2-40B4-BE49-F238E27FC236}">
                <a16:creationId xmlns:a16="http://schemas.microsoft.com/office/drawing/2014/main" id="{E0AB5A70-7020-1B92-FB56-D5E843B23F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7452" y="4366986"/>
            <a:ext cx="2869096" cy="23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14" name="Picture 10">
            <a:extLst>
              <a:ext uri="{FF2B5EF4-FFF2-40B4-BE49-F238E27FC236}">
                <a16:creationId xmlns:a16="http://schemas.microsoft.com/office/drawing/2014/main" id="{1011DDCE-C0CA-10E7-6C1A-4AB59DC7AB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2650" y="1816409"/>
            <a:ext cx="2738186" cy="247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16" name="Picture 12">
            <a:extLst>
              <a:ext uri="{FF2B5EF4-FFF2-40B4-BE49-F238E27FC236}">
                <a16:creationId xmlns:a16="http://schemas.microsoft.com/office/drawing/2014/main" id="{38E8BF05-1B53-FDE4-345E-E6FCFF0B35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7195" y="4366986"/>
            <a:ext cx="2869096" cy="23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9349EEFF-D1E1-0BBB-9093-0392DF19787A}"/>
              </a:ext>
            </a:extLst>
          </p:cNvPr>
          <p:cNvSpPr/>
          <p:nvPr/>
        </p:nvSpPr>
        <p:spPr>
          <a:xfrm>
            <a:off x="6006548" y="1660849"/>
            <a:ext cx="3137452" cy="51131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83170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16956FB-D628-A76A-7B5E-106601216C80}"/>
              </a:ext>
            </a:extLst>
          </p:cNvPr>
          <p:cNvSpPr/>
          <p:nvPr/>
        </p:nvSpPr>
        <p:spPr>
          <a:xfrm>
            <a:off x="0" y="0"/>
            <a:ext cx="9144000" cy="105273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35496" y="129406"/>
            <a:ext cx="527580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 err="1">
                <a:solidFill>
                  <a:schemeClr val="tx2">
                    <a:lumMod val="50000"/>
                  </a:schemeClr>
                </a:solidFill>
                <a:latin typeface="210 맨발의청춘 R" pitchFamily="18" charset="-127"/>
                <a:ea typeface="210 맨발의청춘 R" pitchFamily="18" charset="-127"/>
              </a:rPr>
              <a:t>머신러닝</a:t>
            </a:r>
            <a:r>
              <a:rPr lang="ko-KR" altLang="en-US" sz="5400" dirty="0">
                <a:solidFill>
                  <a:schemeClr val="tx2">
                    <a:lumMod val="50000"/>
                  </a:schemeClr>
                </a:solidFill>
                <a:latin typeface="210 맨발의청춘 R" pitchFamily="18" charset="-127"/>
                <a:ea typeface="210 맨발의청춘 R" pitchFamily="18" charset="-127"/>
              </a:rPr>
              <a:t> 모델링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EB5F72-5D8C-CDE4-2BEC-8F8C66132972}"/>
              </a:ext>
            </a:extLst>
          </p:cNvPr>
          <p:cNvSpPr txBox="1"/>
          <p:nvPr/>
        </p:nvSpPr>
        <p:spPr>
          <a:xfrm>
            <a:off x="795231" y="1340768"/>
            <a:ext cx="45095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2">
                    <a:lumMod val="50000"/>
                  </a:schemeClr>
                </a:solidFill>
                <a:latin typeface="210 맨발의청춘 R" pitchFamily="18" charset="-127"/>
                <a:ea typeface="210 맨발의청춘 R" pitchFamily="18" charset="-127"/>
              </a:rPr>
              <a:t>모델 선정</a:t>
            </a:r>
            <a:r>
              <a:rPr lang="en-US" altLang="ko-KR" sz="2400" dirty="0">
                <a:solidFill>
                  <a:schemeClr val="tx2">
                    <a:lumMod val="50000"/>
                  </a:schemeClr>
                </a:solidFill>
                <a:latin typeface="210 맨발의청춘 R" pitchFamily="18" charset="-127"/>
                <a:ea typeface="210 맨발의청춘 R" pitchFamily="18" charset="-127"/>
              </a:rPr>
              <a:t>: Light GBM Classifier</a:t>
            </a:r>
          </a:p>
        </p:txBody>
      </p:sp>
      <p:pic>
        <p:nvPicPr>
          <p:cNvPr id="21506" name="Picture 2">
            <a:extLst>
              <a:ext uri="{FF2B5EF4-FFF2-40B4-BE49-F238E27FC236}">
                <a16:creationId xmlns:a16="http://schemas.microsoft.com/office/drawing/2014/main" id="{512573FE-60A8-5733-84E8-4068D85370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336" y="1815749"/>
            <a:ext cx="2755483" cy="2473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8" name="Picture 4">
            <a:extLst>
              <a:ext uri="{FF2B5EF4-FFF2-40B4-BE49-F238E27FC236}">
                <a16:creationId xmlns:a16="http://schemas.microsoft.com/office/drawing/2014/main" id="{C19683EE-E3D8-B0FC-10D9-55159593FC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366986"/>
            <a:ext cx="2976805" cy="2300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10" name="Picture 6">
            <a:extLst>
              <a:ext uri="{FF2B5EF4-FFF2-40B4-BE49-F238E27FC236}">
                <a16:creationId xmlns:a16="http://schemas.microsoft.com/office/drawing/2014/main" id="{EAECF203-0A24-5E67-0445-7990982D85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2907" y="1816409"/>
            <a:ext cx="2738186" cy="247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12" name="Picture 8">
            <a:extLst>
              <a:ext uri="{FF2B5EF4-FFF2-40B4-BE49-F238E27FC236}">
                <a16:creationId xmlns:a16="http://schemas.microsoft.com/office/drawing/2014/main" id="{E0AB5A70-7020-1B92-FB56-D5E843B23F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7452" y="4366986"/>
            <a:ext cx="2869096" cy="23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14" name="Picture 10">
            <a:extLst>
              <a:ext uri="{FF2B5EF4-FFF2-40B4-BE49-F238E27FC236}">
                <a16:creationId xmlns:a16="http://schemas.microsoft.com/office/drawing/2014/main" id="{1011DDCE-C0CA-10E7-6C1A-4AB59DC7AB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2650" y="1816409"/>
            <a:ext cx="2738186" cy="247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16" name="Picture 12">
            <a:extLst>
              <a:ext uri="{FF2B5EF4-FFF2-40B4-BE49-F238E27FC236}">
                <a16:creationId xmlns:a16="http://schemas.microsoft.com/office/drawing/2014/main" id="{38E8BF05-1B53-FDE4-345E-E6FCFF0B35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7195" y="4366986"/>
            <a:ext cx="2869096" cy="23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9349EEFF-D1E1-0BBB-9093-0392DF19787A}"/>
              </a:ext>
            </a:extLst>
          </p:cNvPr>
          <p:cNvSpPr/>
          <p:nvPr/>
        </p:nvSpPr>
        <p:spPr>
          <a:xfrm>
            <a:off x="6006548" y="1660849"/>
            <a:ext cx="3137452" cy="51131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25427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16956FB-D628-A76A-7B5E-106601216C80}"/>
              </a:ext>
            </a:extLst>
          </p:cNvPr>
          <p:cNvSpPr/>
          <p:nvPr/>
        </p:nvSpPr>
        <p:spPr>
          <a:xfrm>
            <a:off x="0" y="0"/>
            <a:ext cx="9144000" cy="105273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35496" y="129406"/>
            <a:ext cx="527580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 err="1">
                <a:solidFill>
                  <a:schemeClr val="tx2">
                    <a:lumMod val="50000"/>
                  </a:schemeClr>
                </a:solidFill>
                <a:latin typeface="210 맨발의청춘 R" pitchFamily="18" charset="-127"/>
                <a:ea typeface="210 맨발의청춘 R" pitchFamily="18" charset="-127"/>
              </a:rPr>
              <a:t>머신러닝</a:t>
            </a:r>
            <a:r>
              <a:rPr lang="ko-KR" altLang="en-US" sz="5400" dirty="0">
                <a:solidFill>
                  <a:schemeClr val="tx2">
                    <a:lumMod val="50000"/>
                  </a:schemeClr>
                </a:solidFill>
                <a:latin typeface="210 맨발의청춘 R" pitchFamily="18" charset="-127"/>
                <a:ea typeface="210 맨발의청춘 R" pitchFamily="18" charset="-127"/>
              </a:rPr>
              <a:t> 모델링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EB5F72-5D8C-CDE4-2BEC-8F8C66132972}"/>
              </a:ext>
            </a:extLst>
          </p:cNvPr>
          <p:cNvSpPr txBox="1"/>
          <p:nvPr/>
        </p:nvSpPr>
        <p:spPr>
          <a:xfrm>
            <a:off x="795231" y="1340768"/>
            <a:ext cx="27158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50000"/>
                  </a:schemeClr>
                </a:solidFill>
                <a:latin typeface="210 맨발의청춘 R" pitchFamily="18" charset="-127"/>
                <a:ea typeface="210 맨발의청춘 R" pitchFamily="18" charset="-127"/>
              </a:rPr>
              <a:t>Gradient Boosting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50B30F3-537C-2F48-8795-67462B945052}"/>
              </a:ext>
            </a:extLst>
          </p:cNvPr>
          <p:cNvGrpSpPr/>
          <p:nvPr/>
        </p:nvGrpSpPr>
        <p:grpSpPr>
          <a:xfrm>
            <a:off x="2076426" y="2624062"/>
            <a:ext cx="4991148" cy="3277384"/>
            <a:chOff x="2265133" y="2284697"/>
            <a:chExt cx="4991148" cy="3277384"/>
          </a:xfrm>
        </p:grpSpPr>
        <p:pic>
          <p:nvPicPr>
            <p:cNvPr id="53250" name="Picture 2" descr="Flow diagram of gradient boosting machine learning method. The ensemble...  | Download Scientific Diagram">
              <a:extLst>
                <a:ext uri="{FF2B5EF4-FFF2-40B4-BE49-F238E27FC236}">
                  <a16:creationId xmlns:a16="http://schemas.microsoft.com/office/drawing/2014/main" id="{35078AB2-4BDD-7412-1E2F-49BC16263B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65133" y="2284697"/>
              <a:ext cx="4613733" cy="30287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428B712-B5DF-24EA-4999-8A10ED325AC5}"/>
                </a:ext>
              </a:extLst>
            </p:cNvPr>
            <p:cNvSpPr txBox="1"/>
            <p:nvPr/>
          </p:nvSpPr>
          <p:spPr>
            <a:xfrm>
              <a:off x="2538167" y="5438970"/>
              <a:ext cx="4718114" cy="12311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200" dirty="0">
                  <a:solidFill>
                    <a:schemeClr val="bg1">
                      <a:lumMod val="85000"/>
                    </a:schemeClr>
                  </a:solidFill>
                </a:rPr>
                <a:t>https://www.google.com/url?sa=i&amp;url=https%3A%2F%2Fwww.researchgate.net%2Ffigure%2FFlow-diagram-of-gradient-boosting-machine-learning-method-The-ensemble-classifiers_fig1_351542039&amp;psig=AOvVaw1nYY19U5J32yvurEq-ceb9&amp;ust=1681362844366000&amp;source=images&amp;cd=vfe&amp;ved=0CBEQjRxqFwoTCPCBk-rKo_4CFQAAAAAdAAAAABA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223650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16956FB-D628-A76A-7B5E-106601216C80}"/>
              </a:ext>
            </a:extLst>
          </p:cNvPr>
          <p:cNvSpPr/>
          <p:nvPr/>
        </p:nvSpPr>
        <p:spPr>
          <a:xfrm>
            <a:off x="0" y="0"/>
            <a:ext cx="9144000" cy="105273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35496" y="129406"/>
            <a:ext cx="527580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 err="1">
                <a:solidFill>
                  <a:schemeClr val="tx2">
                    <a:lumMod val="50000"/>
                  </a:schemeClr>
                </a:solidFill>
                <a:latin typeface="210 맨발의청춘 R" pitchFamily="18" charset="-127"/>
                <a:ea typeface="210 맨발의청춘 R" pitchFamily="18" charset="-127"/>
              </a:rPr>
              <a:t>머신러닝</a:t>
            </a:r>
            <a:r>
              <a:rPr lang="ko-KR" altLang="en-US" sz="5400" dirty="0">
                <a:solidFill>
                  <a:schemeClr val="tx2">
                    <a:lumMod val="50000"/>
                  </a:schemeClr>
                </a:solidFill>
                <a:latin typeface="210 맨발의청춘 R" pitchFamily="18" charset="-127"/>
                <a:ea typeface="210 맨발의청춘 R" pitchFamily="18" charset="-127"/>
              </a:rPr>
              <a:t> 모델링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EB5F72-5D8C-CDE4-2BEC-8F8C66132972}"/>
              </a:ext>
            </a:extLst>
          </p:cNvPr>
          <p:cNvSpPr txBox="1"/>
          <p:nvPr/>
        </p:nvSpPr>
        <p:spPr>
          <a:xfrm>
            <a:off x="795231" y="1340768"/>
            <a:ext cx="37176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50000"/>
                  </a:schemeClr>
                </a:solidFill>
                <a:latin typeface="210 맨발의청춘 R" pitchFamily="18" charset="-127"/>
                <a:ea typeface="210 맨발의청춘 R" pitchFamily="18" charset="-127"/>
              </a:rPr>
              <a:t>Light GBM Classifier </a:t>
            </a:r>
            <a:r>
              <a:rPr lang="ko-KR" altLang="en-US" sz="2400" dirty="0">
                <a:solidFill>
                  <a:schemeClr val="tx2">
                    <a:lumMod val="50000"/>
                  </a:schemeClr>
                </a:solidFill>
                <a:latin typeface="210 맨발의청춘 R" pitchFamily="18" charset="-127"/>
                <a:ea typeface="210 맨발의청춘 R" pitchFamily="18" charset="-127"/>
              </a:rPr>
              <a:t>튜닝</a:t>
            </a:r>
            <a:endParaRPr lang="en-US" altLang="ko-KR" sz="2400" dirty="0">
              <a:solidFill>
                <a:schemeClr val="tx2">
                  <a:lumMod val="50000"/>
                </a:schemeClr>
              </a:solidFill>
              <a:latin typeface="210 맨발의청춘 R" pitchFamily="18" charset="-127"/>
              <a:ea typeface="210 맨발의청춘 R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8A2AC7-B4AD-F5BE-1740-0E25ACDEB643}"/>
              </a:ext>
            </a:extLst>
          </p:cNvPr>
          <p:cNvSpPr txBox="1"/>
          <p:nvPr/>
        </p:nvSpPr>
        <p:spPr>
          <a:xfrm>
            <a:off x="5311299" y="1294601"/>
            <a:ext cx="290977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2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Learning Rate: </a:t>
            </a:r>
            <a:r>
              <a:rPr lang="ko-KR" altLang="en-US" sz="1200" dirty="0">
                <a:solidFill>
                  <a:srgbClr val="212121"/>
                </a:solidFill>
                <a:latin typeface="Roboto" panose="02000000000000000000" pitchFamily="2" charset="0"/>
              </a:rPr>
              <a:t>한 번에 학습하는 양</a:t>
            </a:r>
            <a:endParaRPr lang="en-US" altLang="ko-KR" sz="1200" b="0" i="0" dirty="0">
              <a:solidFill>
                <a:srgbClr val="212121"/>
              </a:solidFill>
              <a:effectLst/>
              <a:latin typeface="Roboto" panose="02000000000000000000" pitchFamily="2" charset="0"/>
            </a:endParaRPr>
          </a:p>
          <a:p>
            <a:pPr algn="l"/>
            <a:r>
              <a:rPr lang="en-US" altLang="ko-KR" sz="1200" b="0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max_depth</a:t>
            </a:r>
            <a:r>
              <a:rPr lang="en-US" altLang="ko-KR" sz="12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: </a:t>
            </a:r>
            <a:r>
              <a:rPr lang="ko-KR" altLang="en-US" sz="12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분기를 어느 만큼</a:t>
            </a:r>
            <a:endParaRPr lang="en-US" altLang="ko-KR" sz="1200" b="0" i="0" dirty="0">
              <a:solidFill>
                <a:srgbClr val="212121"/>
              </a:solidFill>
              <a:effectLst/>
              <a:latin typeface="Roboto" panose="02000000000000000000" pitchFamily="2" charset="0"/>
            </a:endParaRPr>
          </a:p>
          <a:p>
            <a:pPr algn="l"/>
            <a:r>
              <a:rPr lang="en-US" altLang="ko-KR" sz="1200" dirty="0" err="1">
                <a:solidFill>
                  <a:srgbClr val="212121"/>
                </a:solidFill>
                <a:latin typeface="Roboto" panose="02000000000000000000" pitchFamily="2" charset="0"/>
              </a:rPr>
              <a:t>min_child_samples</a:t>
            </a:r>
            <a:r>
              <a:rPr lang="en-US" altLang="ko-KR" sz="1200" dirty="0">
                <a:solidFill>
                  <a:srgbClr val="212121"/>
                </a:solidFill>
                <a:latin typeface="Roboto" panose="02000000000000000000" pitchFamily="2" charset="0"/>
              </a:rPr>
              <a:t>: </a:t>
            </a:r>
            <a:r>
              <a:rPr lang="ko-KR" altLang="en-US" sz="1200" dirty="0">
                <a:solidFill>
                  <a:srgbClr val="212121"/>
                </a:solidFill>
                <a:latin typeface="Roboto" panose="02000000000000000000" pitchFamily="2" charset="0"/>
              </a:rPr>
              <a:t>최종 분기 필요 개수</a:t>
            </a:r>
            <a:endParaRPr lang="en-US" altLang="ko-KR" sz="1200" dirty="0">
              <a:solidFill>
                <a:srgbClr val="212121"/>
              </a:solidFill>
              <a:latin typeface="Roboto" panose="02000000000000000000" pitchFamily="2" charset="0"/>
            </a:endParaRPr>
          </a:p>
          <a:p>
            <a:pPr algn="l"/>
            <a:r>
              <a:rPr lang="en-US" altLang="ko-KR" sz="12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subsample: </a:t>
            </a:r>
            <a:r>
              <a:rPr lang="ko-KR" altLang="en-US" sz="12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측정치 일부</a:t>
            </a:r>
            <a:endParaRPr lang="en-US" altLang="ko-KR" sz="1200" b="0" i="0" dirty="0">
              <a:solidFill>
                <a:srgbClr val="212121"/>
              </a:solidFill>
              <a:effectLst/>
              <a:latin typeface="Roboto" panose="02000000000000000000" pitchFamily="2" charset="0"/>
            </a:endParaRPr>
          </a:p>
          <a:p>
            <a:pPr algn="l"/>
            <a:r>
              <a:rPr lang="en-US" altLang="ko-KR" sz="1200" b="0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colsample_bytree</a:t>
            </a:r>
            <a:r>
              <a:rPr lang="en-US" altLang="ko-KR" sz="12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: </a:t>
            </a:r>
            <a:r>
              <a:rPr lang="ko-KR" altLang="en-US" sz="12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특성</a:t>
            </a:r>
            <a:r>
              <a:rPr lang="en-US" altLang="ko-KR" sz="12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(</a:t>
            </a:r>
            <a:r>
              <a:rPr lang="ko-KR" altLang="en-US" sz="12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센서</a:t>
            </a:r>
            <a:r>
              <a:rPr lang="en-US" altLang="ko-KR" sz="12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) </a:t>
            </a:r>
            <a:r>
              <a:rPr lang="ko-KR" altLang="en-US" sz="12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일부</a:t>
            </a:r>
          </a:p>
        </p:txBody>
      </p:sp>
    </p:spTree>
    <p:extLst>
      <p:ext uri="{BB962C8B-B14F-4D97-AF65-F5344CB8AC3E}">
        <p14:creationId xmlns:p14="http://schemas.microsoft.com/office/powerpoint/2010/main" val="27074740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16956FB-D628-A76A-7B5E-106601216C80}"/>
              </a:ext>
            </a:extLst>
          </p:cNvPr>
          <p:cNvSpPr/>
          <p:nvPr/>
        </p:nvSpPr>
        <p:spPr>
          <a:xfrm>
            <a:off x="0" y="0"/>
            <a:ext cx="9144000" cy="105273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35496" y="129406"/>
            <a:ext cx="527580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 err="1">
                <a:solidFill>
                  <a:schemeClr val="tx2">
                    <a:lumMod val="50000"/>
                  </a:schemeClr>
                </a:solidFill>
                <a:latin typeface="210 맨발의청춘 R" pitchFamily="18" charset="-127"/>
                <a:ea typeface="210 맨발의청춘 R" pitchFamily="18" charset="-127"/>
              </a:rPr>
              <a:t>머신러닝</a:t>
            </a:r>
            <a:r>
              <a:rPr lang="ko-KR" altLang="en-US" sz="5400" dirty="0">
                <a:solidFill>
                  <a:schemeClr val="tx2">
                    <a:lumMod val="50000"/>
                  </a:schemeClr>
                </a:solidFill>
                <a:latin typeface="210 맨발의청춘 R" pitchFamily="18" charset="-127"/>
                <a:ea typeface="210 맨발의청춘 R" pitchFamily="18" charset="-127"/>
              </a:rPr>
              <a:t> 모델링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EB5F72-5D8C-CDE4-2BEC-8F8C66132972}"/>
              </a:ext>
            </a:extLst>
          </p:cNvPr>
          <p:cNvSpPr txBox="1"/>
          <p:nvPr/>
        </p:nvSpPr>
        <p:spPr>
          <a:xfrm>
            <a:off x="795231" y="1340768"/>
            <a:ext cx="37176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50000"/>
                  </a:schemeClr>
                </a:solidFill>
                <a:latin typeface="210 맨발의청춘 R" pitchFamily="18" charset="-127"/>
                <a:ea typeface="210 맨발의청춘 R" pitchFamily="18" charset="-127"/>
              </a:rPr>
              <a:t>Light GBM Classifier </a:t>
            </a:r>
            <a:r>
              <a:rPr lang="ko-KR" altLang="en-US" sz="2400" dirty="0">
                <a:solidFill>
                  <a:schemeClr val="tx2">
                    <a:lumMod val="50000"/>
                  </a:schemeClr>
                </a:solidFill>
                <a:latin typeface="210 맨발의청춘 R" pitchFamily="18" charset="-127"/>
                <a:ea typeface="210 맨발의청춘 R" pitchFamily="18" charset="-127"/>
              </a:rPr>
              <a:t>튜닝</a:t>
            </a:r>
            <a:endParaRPr lang="en-US" altLang="ko-KR" sz="2400" dirty="0">
              <a:solidFill>
                <a:schemeClr val="tx2">
                  <a:lumMod val="50000"/>
                </a:schemeClr>
              </a:solidFill>
              <a:latin typeface="210 맨발의청춘 R" pitchFamily="18" charset="-127"/>
              <a:ea typeface="210 맨발의청춘 R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8A2AC7-B4AD-F5BE-1740-0E25ACDEB643}"/>
              </a:ext>
            </a:extLst>
          </p:cNvPr>
          <p:cNvSpPr txBox="1"/>
          <p:nvPr/>
        </p:nvSpPr>
        <p:spPr>
          <a:xfrm>
            <a:off x="5311299" y="1294601"/>
            <a:ext cx="294022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2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Learning Rate: </a:t>
            </a:r>
            <a:r>
              <a:rPr lang="ko-KR" altLang="en-US" sz="1200" dirty="0">
                <a:solidFill>
                  <a:srgbClr val="212121"/>
                </a:solidFill>
                <a:latin typeface="Roboto" panose="02000000000000000000" pitchFamily="2" charset="0"/>
              </a:rPr>
              <a:t>한 번에 학습하는 양 </a:t>
            </a:r>
            <a:r>
              <a:rPr lang="en-US" altLang="ko-KR" sz="1200" dirty="0">
                <a:solidFill>
                  <a:srgbClr val="212121"/>
                </a:solidFill>
                <a:latin typeface="Roboto" panose="02000000000000000000" pitchFamily="2" charset="0"/>
              </a:rPr>
              <a:t>– 0.2</a:t>
            </a:r>
            <a:endParaRPr lang="en-US" altLang="ko-KR" sz="1200" b="0" i="0" dirty="0">
              <a:solidFill>
                <a:srgbClr val="212121"/>
              </a:solidFill>
              <a:effectLst/>
              <a:latin typeface="Roboto" panose="02000000000000000000" pitchFamily="2" charset="0"/>
            </a:endParaRPr>
          </a:p>
          <a:p>
            <a:pPr algn="l"/>
            <a:r>
              <a:rPr lang="en-US" altLang="ko-KR" sz="1200" b="0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max_depth</a:t>
            </a:r>
            <a:r>
              <a:rPr lang="en-US" altLang="ko-KR" sz="12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: </a:t>
            </a:r>
            <a:r>
              <a:rPr lang="ko-KR" altLang="en-US" sz="12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분기를 어느 만큼 </a:t>
            </a:r>
            <a:r>
              <a:rPr lang="en-US" altLang="ko-KR" sz="12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– 7</a:t>
            </a:r>
            <a:endParaRPr lang="en-US" altLang="ko-KR" sz="1200" b="0" i="0" dirty="0">
              <a:solidFill>
                <a:schemeClr val="bg1">
                  <a:lumMod val="85000"/>
                </a:schemeClr>
              </a:solidFill>
              <a:effectLst/>
              <a:latin typeface="Roboto" panose="02000000000000000000" pitchFamily="2" charset="0"/>
            </a:endParaRPr>
          </a:p>
          <a:p>
            <a:pPr algn="l"/>
            <a:r>
              <a:rPr lang="en-US" altLang="ko-KR" sz="1200" dirty="0" err="1">
                <a:solidFill>
                  <a:schemeClr val="bg1">
                    <a:lumMod val="85000"/>
                  </a:schemeClr>
                </a:solidFill>
                <a:latin typeface="Roboto" panose="02000000000000000000" pitchFamily="2" charset="0"/>
              </a:rPr>
              <a:t>min_child_samples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Roboto" panose="02000000000000000000" pitchFamily="2" charset="0"/>
              </a:rPr>
              <a:t>: 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Roboto" panose="02000000000000000000" pitchFamily="2" charset="0"/>
              </a:rPr>
              <a:t>최종 분기 필요 개수</a:t>
            </a:r>
            <a:endParaRPr lang="en-US" altLang="ko-KR" sz="1200" dirty="0">
              <a:solidFill>
                <a:schemeClr val="bg1">
                  <a:lumMod val="85000"/>
                </a:schemeClr>
              </a:solidFill>
              <a:latin typeface="Roboto" panose="02000000000000000000" pitchFamily="2" charset="0"/>
            </a:endParaRPr>
          </a:p>
          <a:p>
            <a:pPr algn="l"/>
            <a:r>
              <a:rPr lang="en-US" altLang="ko-KR" sz="1200" b="0" i="0" dirty="0">
                <a:solidFill>
                  <a:schemeClr val="bg1">
                    <a:lumMod val="85000"/>
                  </a:schemeClr>
                </a:solidFill>
                <a:effectLst/>
                <a:latin typeface="Roboto" panose="02000000000000000000" pitchFamily="2" charset="0"/>
              </a:rPr>
              <a:t>subsample: </a:t>
            </a:r>
            <a:r>
              <a:rPr lang="ko-KR" altLang="en-US" sz="1200" b="0" i="0" dirty="0">
                <a:solidFill>
                  <a:schemeClr val="bg1">
                    <a:lumMod val="85000"/>
                  </a:schemeClr>
                </a:solidFill>
                <a:effectLst/>
                <a:latin typeface="Roboto" panose="02000000000000000000" pitchFamily="2" charset="0"/>
              </a:rPr>
              <a:t>측정치 일부</a:t>
            </a:r>
            <a:endParaRPr lang="en-US" altLang="ko-KR" sz="1200" b="0" i="0" dirty="0">
              <a:solidFill>
                <a:schemeClr val="bg1">
                  <a:lumMod val="85000"/>
                </a:schemeClr>
              </a:solidFill>
              <a:effectLst/>
              <a:latin typeface="Roboto" panose="02000000000000000000" pitchFamily="2" charset="0"/>
            </a:endParaRPr>
          </a:p>
          <a:p>
            <a:pPr algn="l"/>
            <a:r>
              <a:rPr lang="en-US" altLang="ko-KR" sz="1200" b="0" i="0" dirty="0" err="1">
                <a:solidFill>
                  <a:schemeClr val="bg1">
                    <a:lumMod val="85000"/>
                  </a:schemeClr>
                </a:solidFill>
                <a:effectLst/>
                <a:latin typeface="Roboto" panose="02000000000000000000" pitchFamily="2" charset="0"/>
              </a:rPr>
              <a:t>colsample_bytree</a:t>
            </a:r>
            <a:r>
              <a:rPr lang="en-US" altLang="ko-KR" sz="1200" b="0" i="0" dirty="0">
                <a:solidFill>
                  <a:schemeClr val="bg1">
                    <a:lumMod val="85000"/>
                  </a:schemeClr>
                </a:solidFill>
                <a:effectLst/>
                <a:latin typeface="Roboto" panose="02000000000000000000" pitchFamily="2" charset="0"/>
              </a:rPr>
              <a:t>: </a:t>
            </a:r>
            <a:r>
              <a:rPr lang="ko-KR" altLang="en-US" sz="1200" b="0" i="0" dirty="0">
                <a:solidFill>
                  <a:schemeClr val="bg1">
                    <a:lumMod val="85000"/>
                  </a:schemeClr>
                </a:solidFill>
                <a:effectLst/>
                <a:latin typeface="Roboto" panose="02000000000000000000" pitchFamily="2" charset="0"/>
              </a:rPr>
              <a:t>특성</a:t>
            </a:r>
            <a:r>
              <a:rPr lang="en-US" altLang="ko-KR" sz="1200" b="0" i="0" dirty="0">
                <a:solidFill>
                  <a:schemeClr val="bg1">
                    <a:lumMod val="85000"/>
                  </a:schemeClr>
                </a:solidFill>
                <a:effectLst/>
                <a:latin typeface="Roboto" panose="02000000000000000000" pitchFamily="2" charset="0"/>
              </a:rPr>
              <a:t>(</a:t>
            </a:r>
            <a:r>
              <a:rPr lang="ko-KR" altLang="en-US" sz="1200" b="0" i="0" dirty="0">
                <a:solidFill>
                  <a:schemeClr val="bg1">
                    <a:lumMod val="85000"/>
                  </a:schemeClr>
                </a:solidFill>
                <a:effectLst/>
                <a:latin typeface="Roboto" panose="02000000000000000000" pitchFamily="2" charset="0"/>
              </a:rPr>
              <a:t>센서</a:t>
            </a:r>
            <a:r>
              <a:rPr lang="en-US" altLang="ko-KR" sz="1200" b="0" i="0" dirty="0">
                <a:solidFill>
                  <a:schemeClr val="bg1">
                    <a:lumMod val="85000"/>
                  </a:schemeClr>
                </a:solidFill>
                <a:effectLst/>
                <a:latin typeface="Roboto" panose="02000000000000000000" pitchFamily="2" charset="0"/>
              </a:rPr>
              <a:t>) </a:t>
            </a:r>
            <a:r>
              <a:rPr lang="ko-KR" altLang="en-US" sz="1200" b="0" i="0" dirty="0">
                <a:solidFill>
                  <a:schemeClr val="bg1">
                    <a:lumMod val="85000"/>
                  </a:schemeClr>
                </a:solidFill>
                <a:effectLst/>
                <a:latin typeface="Roboto" panose="02000000000000000000" pitchFamily="2" charset="0"/>
              </a:rPr>
              <a:t>일부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0609492B-AF44-874C-ED87-33C861CA83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272" y="2440893"/>
            <a:ext cx="4037529" cy="364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74" name="Picture 2">
            <a:extLst>
              <a:ext uri="{FF2B5EF4-FFF2-40B4-BE49-F238E27FC236}">
                <a16:creationId xmlns:a16="http://schemas.microsoft.com/office/drawing/2014/main" id="{559CB4FE-5B58-E824-F343-A721ACA8A8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1" y="2689293"/>
            <a:ext cx="3928731" cy="315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226913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16956FB-D628-A76A-7B5E-106601216C80}"/>
              </a:ext>
            </a:extLst>
          </p:cNvPr>
          <p:cNvSpPr/>
          <p:nvPr/>
        </p:nvSpPr>
        <p:spPr>
          <a:xfrm>
            <a:off x="0" y="0"/>
            <a:ext cx="9144000" cy="105273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35496" y="129406"/>
            <a:ext cx="527580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 err="1">
                <a:solidFill>
                  <a:schemeClr val="tx2">
                    <a:lumMod val="50000"/>
                  </a:schemeClr>
                </a:solidFill>
                <a:latin typeface="210 맨발의청춘 R" pitchFamily="18" charset="-127"/>
                <a:ea typeface="210 맨발의청춘 R" pitchFamily="18" charset="-127"/>
              </a:rPr>
              <a:t>머신러닝</a:t>
            </a:r>
            <a:r>
              <a:rPr lang="ko-KR" altLang="en-US" sz="5400" dirty="0">
                <a:solidFill>
                  <a:schemeClr val="tx2">
                    <a:lumMod val="50000"/>
                  </a:schemeClr>
                </a:solidFill>
                <a:latin typeface="210 맨발의청춘 R" pitchFamily="18" charset="-127"/>
                <a:ea typeface="210 맨발의청춘 R" pitchFamily="18" charset="-127"/>
              </a:rPr>
              <a:t> 모델링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EB5F72-5D8C-CDE4-2BEC-8F8C66132972}"/>
              </a:ext>
            </a:extLst>
          </p:cNvPr>
          <p:cNvSpPr txBox="1"/>
          <p:nvPr/>
        </p:nvSpPr>
        <p:spPr>
          <a:xfrm>
            <a:off x="795231" y="1340768"/>
            <a:ext cx="37176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50000"/>
                  </a:schemeClr>
                </a:solidFill>
                <a:latin typeface="210 맨발의청춘 R" pitchFamily="18" charset="-127"/>
                <a:ea typeface="210 맨발의청춘 R" pitchFamily="18" charset="-127"/>
              </a:rPr>
              <a:t>Light GBM Classifier </a:t>
            </a:r>
            <a:r>
              <a:rPr lang="ko-KR" altLang="en-US" sz="2400" dirty="0">
                <a:solidFill>
                  <a:schemeClr val="tx2">
                    <a:lumMod val="50000"/>
                  </a:schemeClr>
                </a:solidFill>
                <a:latin typeface="210 맨발의청춘 R" pitchFamily="18" charset="-127"/>
                <a:ea typeface="210 맨발의청춘 R" pitchFamily="18" charset="-127"/>
              </a:rPr>
              <a:t>튜닝</a:t>
            </a:r>
            <a:endParaRPr lang="en-US" altLang="ko-KR" sz="2400" dirty="0">
              <a:solidFill>
                <a:schemeClr val="tx2">
                  <a:lumMod val="50000"/>
                </a:schemeClr>
              </a:solidFill>
              <a:latin typeface="210 맨발의청춘 R" pitchFamily="18" charset="-127"/>
              <a:ea typeface="210 맨발의청춘 R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E1FA89F-E6FA-BA2D-EAF3-E99A7B4A5E9F}"/>
              </a:ext>
            </a:extLst>
          </p:cNvPr>
          <p:cNvSpPr txBox="1"/>
          <p:nvPr/>
        </p:nvSpPr>
        <p:spPr>
          <a:xfrm>
            <a:off x="5311299" y="1294601"/>
            <a:ext cx="294022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2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Learning Rate: </a:t>
            </a:r>
            <a:r>
              <a:rPr lang="ko-KR" altLang="en-US" sz="1200" dirty="0">
                <a:solidFill>
                  <a:srgbClr val="212121"/>
                </a:solidFill>
                <a:latin typeface="Roboto" panose="02000000000000000000" pitchFamily="2" charset="0"/>
              </a:rPr>
              <a:t>한 번에 학습하는 양 </a:t>
            </a:r>
            <a:r>
              <a:rPr lang="en-US" altLang="ko-KR" sz="1200" dirty="0">
                <a:solidFill>
                  <a:srgbClr val="212121"/>
                </a:solidFill>
                <a:latin typeface="Roboto" panose="02000000000000000000" pitchFamily="2" charset="0"/>
              </a:rPr>
              <a:t>– 0.2</a:t>
            </a:r>
            <a:endParaRPr lang="en-US" altLang="ko-KR" sz="1200" b="0" i="0" dirty="0">
              <a:solidFill>
                <a:srgbClr val="212121"/>
              </a:solidFill>
              <a:effectLst/>
              <a:latin typeface="Roboto" panose="02000000000000000000" pitchFamily="2" charset="0"/>
            </a:endParaRPr>
          </a:p>
          <a:p>
            <a:pPr algn="l"/>
            <a:r>
              <a:rPr lang="en-US" altLang="ko-KR" sz="1200" b="0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max_depth</a:t>
            </a:r>
            <a:r>
              <a:rPr lang="en-US" altLang="ko-KR" sz="12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: </a:t>
            </a:r>
            <a:r>
              <a:rPr lang="ko-KR" altLang="en-US" sz="12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분기를 어느 만큼 </a:t>
            </a:r>
            <a:r>
              <a:rPr lang="en-US" altLang="ko-KR" sz="12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– 8</a:t>
            </a:r>
            <a:endParaRPr lang="en-US" altLang="ko-KR" sz="1200" b="0" i="0" dirty="0">
              <a:solidFill>
                <a:schemeClr val="bg1">
                  <a:lumMod val="85000"/>
                </a:schemeClr>
              </a:solidFill>
              <a:effectLst/>
              <a:latin typeface="Roboto" panose="02000000000000000000" pitchFamily="2" charset="0"/>
            </a:endParaRPr>
          </a:p>
          <a:p>
            <a:pPr algn="l"/>
            <a:r>
              <a:rPr lang="en-US" altLang="ko-KR" sz="1200" dirty="0" err="1">
                <a:solidFill>
                  <a:schemeClr val="bg1">
                    <a:lumMod val="85000"/>
                  </a:schemeClr>
                </a:solidFill>
                <a:latin typeface="Roboto" panose="02000000000000000000" pitchFamily="2" charset="0"/>
              </a:rPr>
              <a:t>min_child_samples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Roboto" panose="02000000000000000000" pitchFamily="2" charset="0"/>
              </a:rPr>
              <a:t>: 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Roboto" panose="02000000000000000000" pitchFamily="2" charset="0"/>
              </a:rPr>
              <a:t>최종 분기 필요 개수</a:t>
            </a:r>
            <a:endParaRPr lang="en-US" altLang="ko-KR" sz="1200" dirty="0">
              <a:solidFill>
                <a:schemeClr val="bg1">
                  <a:lumMod val="85000"/>
                </a:schemeClr>
              </a:solidFill>
              <a:latin typeface="Roboto" panose="02000000000000000000" pitchFamily="2" charset="0"/>
            </a:endParaRPr>
          </a:p>
          <a:p>
            <a:pPr algn="l"/>
            <a:r>
              <a:rPr lang="en-US" altLang="ko-KR" sz="1200" b="0" i="0" dirty="0">
                <a:solidFill>
                  <a:schemeClr val="bg1">
                    <a:lumMod val="85000"/>
                  </a:schemeClr>
                </a:solidFill>
                <a:effectLst/>
                <a:latin typeface="Roboto" panose="02000000000000000000" pitchFamily="2" charset="0"/>
              </a:rPr>
              <a:t>subsample: </a:t>
            </a:r>
            <a:r>
              <a:rPr lang="ko-KR" altLang="en-US" sz="1200" b="0" i="0" dirty="0">
                <a:solidFill>
                  <a:schemeClr val="bg1">
                    <a:lumMod val="85000"/>
                  </a:schemeClr>
                </a:solidFill>
                <a:effectLst/>
                <a:latin typeface="Roboto" panose="02000000000000000000" pitchFamily="2" charset="0"/>
              </a:rPr>
              <a:t>측정치 일부</a:t>
            </a:r>
            <a:endParaRPr lang="en-US" altLang="ko-KR" sz="1200" b="0" i="0" dirty="0">
              <a:solidFill>
                <a:schemeClr val="bg1">
                  <a:lumMod val="85000"/>
                </a:schemeClr>
              </a:solidFill>
              <a:effectLst/>
              <a:latin typeface="Roboto" panose="02000000000000000000" pitchFamily="2" charset="0"/>
            </a:endParaRPr>
          </a:p>
          <a:p>
            <a:pPr algn="l"/>
            <a:r>
              <a:rPr lang="en-US" altLang="ko-KR" sz="1200" b="0" i="0" dirty="0" err="1">
                <a:solidFill>
                  <a:schemeClr val="bg1">
                    <a:lumMod val="85000"/>
                  </a:schemeClr>
                </a:solidFill>
                <a:effectLst/>
                <a:latin typeface="Roboto" panose="02000000000000000000" pitchFamily="2" charset="0"/>
              </a:rPr>
              <a:t>colsample_bytree</a:t>
            </a:r>
            <a:r>
              <a:rPr lang="en-US" altLang="ko-KR" sz="1200" b="0" i="0" dirty="0">
                <a:solidFill>
                  <a:schemeClr val="bg1">
                    <a:lumMod val="85000"/>
                  </a:schemeClr>
                </a:solidFill>
                <a:effectLst/>
                <a:latin typeface="Roboto" panose="02000000000000000000" pitchFamily="2" charset="0"/>
              </a:rPr>
              <a:t>: </a:t>
            </a:r>
            <a:r>
              <a:rPr lang="ko-KR" altLang="en-US" sz="1200" b="0" i="0" dirty="0">
                <a:solidFill>
                  <a:schemeClr val="bg1">
                    <a:lumMod val="85000"/>
                  </a:schemeClr>
                </a:solidFill>
                <a:effectLst/>
                <a:latin typeface="Roboto" panose="02000000000000000000" pitchFamily="2" charset="0"/>
              </a:rPr>
              <a:t>특성</a:t>
            </a:r>
            <a:r>
              <a:rPr lang="en-US" altLang="ko-KR" sz="1200" b="0" i="0" dirty="0">
                <a:solidFill>
                  <a:schemeClr val="bg1">
                    <a:lumMod val="85000"/>
                  </a:schemeClr>
                </a:solidFill>
                <a:effectLst/>
                <a:latin typeface="Roboto" panose="02000000000000000000" pitchFamily="2" charset="0"/>
              </a:rPr>
              <a:t>(</a:t>
            </a:r>
            <a:r>
              <a:rPr lang="ko-KR" altLang="en-US" sz="1200" b="0" i="0" dirty="0">
                <a:solidFill>
                  <a:schemeClr val="bg1">
                    <a:lumMod val="85000"/>
                  </a:schemeClr>
                </a:solidFill>
                <a:effectLst/>
                <a:latin typeface="Roboto" panose="02000000000000000000" pitchFamily="2" charset="0"/>
              </a:rPr>
              <a:t>센서</a:t>
            </a:r>
            <a:r>
              <a:rPr lang="en-US" altLang="ko-KR" sz="1200" b="0" i="0" dirty="0">
                <a:solidFill>
                  <a:schemeClr val="bg1">
                    <a:lumMod val="85000"/>
                  </a:schemeClr>
                </a:solidFill>
                <a:effectLst/>
                <a:latin typeface="Roboto" panose="02000000000000000000" pitchFamily="2" charset="0"/>
              </a:rPr>
              <a:t>) </a:t>
            </a:r>
            <a:r>
              <a:rPr lang="ko-KR" altLang="en-US" sz="1200" b="0" i="0" dirty="0">
                <a:solidFill>
                  <a:schemeClr val="bg1">
                    <a:lumMod val="85000"/>
                  </a:schemeClr>
                </a:solidFill>
                <a:effectLst/>
                <a:latin typeface="Roboto" panose="02000000000000000000" pitchFamily="2" charset="0"/>
              </a:rPr>
              <a:t>일부</a:t>
            </a:r>
          </a:p>
        </p:txBody>
      </p:sp>
      <p:pic>
        <p:nvPicPr>
          <p:cNvPr id="33794" name="Picture 2">
            <a:extLst>
              <a:ext uri="{FF2B5EF4-FFF2-40B4-BE49-F238E27FC236}">
                <a16:creationId xmlns:a16="http://schemas.microsoft.com/office/drawing/2014/main" id="{8BB9C755-FA27-9FF5-6DDF-428BBFB3CA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055" y="2422234"/>
            <a:ext cx="4037529" cy="364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796" name="Picture 4">
            <a:extLst>
              <a:ext uri="{FF2B5EF4-FFF2-40B4-BE49-F238E27FC236}">
                <a16:creationId xmlns:a16="http://schemas.microsoft.com/office/drawing/2014/main" id="{48C2B151-D2BC-2EBC-5E73-BAD0BCF121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9749" y="2631443"/>
            <a:ext cx="3928731" cy="315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215131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16956FB-D628-A76A-7B5E-106601216C80}"/>
              </a:ext>
            </a:extLst>
          </p:cNvPr>
          <p:cNvSpPr/>
          <p:nvPr/>
        </p:nvSpPr>
        <p:spPr>
          <a:xfrm>
            <a:off x="0" y="0"/>
            <a:ext cx="9144000" cy="105273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35496" y="129406"/>
            <a:ext cx="527580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 err="1">
                <a:solidFill>
                  <a:schemeClr val="tx2">
                    <a:lumMod val="50000"/>
                  </a:schemeClr>
                </a:solidFill>
                <a:latin typeface="210 맨발의청춘 R" pitchFamily="18" charset="-127"/>
                <a:ea typeface="210 맨발의청춘 R" pitchFamily="18" charset="-127"/>
              </a:rPr>
              <a:t>머신러닝</a:t>
            </a:r>
            <a:r>
              <a:rPr lang="ko-KR" altLang="en-US" sz="5400" dirty="0">
                <a:solidFill>
                  <a:schemeClr val="tx2">
                    <a:lumMod val="50000"/>
                  </a:schemeClr>
                </a:solidFill>
                <a:latin typeface="210 맨발의청춘 R" pitchFamily="18" charset="-127"/>
                <a:ea typeface="210 맨발의청춘 R" pitchFamily="18" charset="-127"/>
              </a:rPr>
              <a:t> 모델링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EB5F72-5D8C-CDE4-2BEC-8F8C66132972}"/>
              </a:ext>
            </a:extLst>
          </p:cNvPr>
          <p:cNvSpPr txBox="1"/>
          <p:nvPr/>
        </p:nvSpPr>
        <p:spPr>
          <a:xfrm>
            <a:off x="795231" y="1340768"/>
            <a:ext cx="37176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50000"/>
                  </a:schemeClr>
                </a:solidFill>
                <a:latin typeface="210 맨발의청춘 R" pitchFamily="18" charset="-127"/>
                <a:ea typeface="210 맨발의청춘 R" pitchFamily="18" charset="-127"/>
              </a:rPr>
              <a:t>Light GBM Classifier </a:t>
            </a:r>
            <a:r>
              <a:rPr lang="ko-KR" altLang="en-US" sz="2400" dirty="0">
                <a:solidFill>
                  <a:schemeClr val="tx2">
                    <a:lumMod val="50000"/>
                  </a:schemeClr>
                </a:solidFill>
                <a:latin typeface="210 맨발의청춘 R" pitchFamily="18" charset="-127"/>
                <a:ea typeface="210 맨발의청춘 R" pitchFamily="18" charset="-127"/>
              </a:rPr>
              <a:t>튜닝</a:t>
            </a:r>
            <a:endParaRPr lang="en-US" altLang="ko-KR" sz="2400" dirty="0">
              <a:solidFill>
                <a:schemeClr val="tx2">
                  <a:lumMod val="50000"/>
                </a:schemeClr>
              </a:solidFill>
              <a:latin typeface="210 맨발의청춘 R" pitchFamily="18" charset="-127"/>
              <a:ea typeface="210 맨발의청춘 R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E1FA89F-E6FA-BA2D-EAF3-E99A7B4A5E9F}"/>
              </a:ext>
            </a:extLst>
          </p:cNvPr>
          <p:cNvSpPr txBox="1"/>
          <p:nvPr/>
        </p:nvSpPr>
        <p:spPr>
          <a:xfrm>
            <a:off x="5311299" y="1294601"/>
            <a:ext cx="326082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200" b="0" i="0" dirty="0">
                <a:solidFill>
                  <a:schemeClr val="bg1">
                    <a:lumMod val="85000"/>
                  </a:schemeClr>
                </a:solidFill>
                <a:effectLst/>
                <a:latin typeface="Roboto" panose="02000000000000000000" pitchFamily="2" charset="0"/>
              </a:rPr>
              <a:t>Learning Rate: 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Roboto" panose="02000000000000000000" pitchFamily="2" charset="0"/>
              </a:rPr>
              <a:t>한 번에 학습하는 양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Roboto" panose="02000000000000000000" pitchFamily="2" charset="0"/>
              </a:rPr>
              <a:t>– 0.2</a:t>
            </a:r>
            <a:endParaRPr lang="en-US" altLang="ko-KR" sz="1200" b="0" i="0" dirty="0">
              <a:solidFill>
                <a:schemeClr val="bg1">
                  <a:lumMod val="85000"/>
                </a:schemeClr>
              </a:solidFill>
              <a:effectLst/>
              <a:latin typeface="Roboto" panose="02000000000000000000" pitchFamily="2" charset="0"/>
            </a:endParaRPr>
          </a:p>
          <a:p>
            <a:pPr algn="l"/>
            <a:r>
              <a:rPr lang="en-US" altLang="ko-KR" sz="1200" b="0" i="0" dirty="0" err="1">
                <a:solidFill>
                  <a:schemeClr val="bg1">
                    <a:lumMod val="85000"/>
                  </a:schemeClr>
                </a:solidFill>
                <a:effectLst/>
                <a:latin typeface="Roboto" panose="02000000000000000000" pitchFamily="2" charset="0"/>
              </a:rPr>
              <a:t>max_depth</a:t>
            </a:r>
            <a:r>
              <a:rPr lang="en-US" altLang="ko-KR" sz="1200" b="0" i="0" dirty="0">
                <a:solidFill>
                  <a:schemeClr val="bg1">
                    <a:lumMod val="85000"/>
                  </a:schemeClr>
                </a:solidFill>
                <a:effectLst/>
                <a:latin typeface="Roboto" panose="02000000000000000000" pitchFamily="2" charset="0"/>
              </a:rPr>
              <a:t>: </a:t>
            </a:r>
            <a:r>
              <a:rPr lang="ko-KR" altLang="en-US" sz="1200" b="0" i="0" dirty="0">
                <a:solidFill>
                  <a:schemeClr val="bg1">
                    <a:lumMod val="85000"/>
                  </a:schemeClr>
                </a:solidFill>
                <a:effectLst/>
                <a:latin typeface="Roboto" panose="02000000000000000000" pitchFamily="2" charset="0"/>
              </a:rPr>
              <a:t>분기를 어느 만큼 </a:t>
            </a:r>
            <a:r>
              <a:rPr lang="en-US" altLang="ko-KR" sz="1200" b="0" i="0" dirty="0">
                <a:solidFill>
                  <a:schemeClr val="bg1">
                    <a:lumMod val="85000"/>
                  </a:schemeClr>
                </a:solidFill>
                <a:effectLst/>
                <a:latin typeface="Roboto" panose="02000000000000000000" pitchFamily="2" charset="0"/>
              </a:rPr>
              <a:t>– 8</a:t>
            </a:r>
            <a:endParaRPr lang="en-US" altLang="ko-KR" sz="1200" b="0" i="0" dirty="0">
              <a:effectLst/>
              <a:latin typeface="Roboto" panose="02000000000000000000" pitchFamily="2" charset="0"/>
            </a:endParaRPr>
          </a:p>
          <a:p>
            <a:pPr algn="l"/>
            <a:r>
              <a:rPr lang="en-US" altLang="ko-KR" sz="1200" dirty="0" err="1">
                <a:latin typeface="Roboto" panose="02000000000000000000" pitchFamily="2" charset="0"/>
              </a:rPr>
              <a:t>min_child_samples</a:t>
            </a:r>
            <a:r>
              <a:rPr lang="en-US" altLang="ko-KR" sz="1200" dirty="0">
                <a:latin typeface="Roboto" panose="02000000000000000000" pitchFamily="2" charset="0"/>
              </a:rPr>
              <a:t>: </a:t>
            </a:r>
            <a:r>
              <a:rPr lang="ko-KR" altLang="en-US" sz="1200" dirty="0">
                <a:latin typeface="Roboto" panose="02000000000000000000" pitchFamily="2" charset="0"/>
              </a:rPr>
              <a:t>최종 분기 필요 개수 </a:t>
            </a:r>
            <a:r>
              <a:rPr lang="en-US" altLang="ko-KR" sz="1200" dirty="0">
                <a:latin typeface="Roboto" panose="02000000000000000000" pitchFamily="2" charset="0"/>
              </a:rPr>
              <a:t>– 70</a:t>
            </a:r>
          </a:p>
          <a:p>
            <a:pPr algn="l"/>
            <a:r>
              <a:rPr lang="en-US" altLang="ko-KR" sz="1200" b="0" i="0" dirty="0">
                <a:effectLst/>
                <a:latin typeface="Roboto" panose="02000000000000000000" pitchFamily="2" charset="0"/>
              </a:rPr>
              <a:t>subsample: </a:t>
            </a:r>
            <a:r>
              <a:rPr lang="ko-KR" altLang="en-US" sz="1200" b="0" i="0" dirty="0">
                <a:effectLst/>
                <a:latin typeface="Roboto" panose="02000000000000000000" pitchFamily="2" charset="0"/>
              </a:rPr>
              <a:t>측정치 일부 </a:t>
            </a:r>
            <a:r>
              <a:rPr lang="en-US" altLang="ko-KR" sz="1200" b="0" i="0" dirty="0">
                <a:effectLst/>
                <a:latin typeface="Roboto" panose="02000000000000000000" pitchFamily="2" charset="0"/>
              </a:rPr>
              <a:t>– 0.9</a:t>
            </a:r>
          </a:p>
          <a:p>
            <a:pPr algn="l"/>
            <a:r>
              <a:rPr lang="en-US" altLang="ko-KR" sz="1200" b="0" i="0" dirty="0" err="1">
                <a:effectLst/>
                <a:latin typeface="Roboto" panose="02000000000000000000" pitchFamily="2" charset="0"/>
              </a:rPr>
              <a:t>colsample_bytree</a:t>
            </a:r>
            <a:r>
              <a:rPr lang="en-US" altLang="ko-KR" sz="1200" b="0" i="0" dirty="0">
                <a:effectLst/>
                <a:latin typeface="Roboto" panose="02000000000000000000" pitchFamily="2" charset="0"/>
              </a:rPr>
              <a:t>: </a:t>
            </a:r>
            <a:r>
              <a:rPr lang="ko-KR" altLang="en-US" sz="1200" b="0" i="0" dirty="0">
                <a:effectLst/>
                <a:latin typeface="Roboto" panose="02000000000000000000" pitchFamily="2" charset="0"/>
              </a:rPr>
              <a:t>특성</a:t>
            </a:r>
            <a:r>
              <a:rPr lang="en-US" altLang="ko-KR" sz="1200" b="0" i="0" dirty="0">
                <a:effectLst/>
                <a:latin typeface="Roboto" panose="02000000000000000000" pitchFamily="2" charset="0"/>
              </a:rPr>
              <a:t>(</a:t>
            </a:r>
            <a:r>
              <a:rPr lang="ko-KR" altLang="en-US" sz="1200" b="0" i="0" dirty="0">
                <a:effectLst/>
                <a:latin typeface="Roboto" panose="02000000000000000000" pitchFamily="2" charset="0"/>
              </a:rPr>
              <a:t>센서</a:t>
            </a:r>
            <a:r>
              <a:rPr lang="en-US" altLang="ko-KR" sz="1200" b="0" i="0" dirty="0">
                <a:effectLst/>
                <a:latin typeface="Roboto" panose="02000000000000000000" pitchFamily="2" charset="0"/>
              </a:rPr>
              <a:t>) </a:t>
            </a:r>
            <a:r>
              <a:rPr lang="ko-KR" altLang="en-US" sz="1200" b="0" i="0" dirty="0">
                <a:effectLst/>
                <a:latin typeface="Roboto" panose="02000000000000000000" pitchFamily="2" charset="0"/>
              </a:rPr>
              <a:t>일부 </a:t>
            </a:r>
            <a:r>
              <a:rPr lang="en-US" altLang="ko-KR" sz="1200" b="0" i="0" dirty="0">
                <a:effectLst/>
                <a:latin typeface="Roboto" panose="02000000000000000000" pitchFamily="2" charset="0"/>
              </a:rPr>
              <a:t>– 0.9</a:t>
            </a:r>
            <a:endParaRPr lang="ko-KR" altLang="en-US" sz="1200" b="0" i="0" dirty="0">
              <a:effectLst/>
              <a:latin typeface="Roboto" panose="02000000000000000000" pitchFamily="2" charset="0"/>
            </a:endParaRPr>
          </a:p>
        </p:txBody>
      </p:sp>
      <p:pic>
        <p:nvPicPr>
          <p:cNvPr id="31750" name="Picture 6">
            <a:extLst>
              <a:ext uri="{FF2B5EF4-FFF2-40B4-BE49-F238E27FC236}">
                <a16:creationId xmlns:a16="http://schemas.microsoft.com/office/drawing/2014/main" id="{A42895E8-DD0B-F92C-F62E-0BCAAD62E9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471" y="2310264"/>
            <a:ext cx="4037529" cy="364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52" name="Picture 8">
            <a:extLst>
              <a:ext uri="{FF2B5EF4-FFF2-40B4-BE49-F238E27FC236}">
                <a16:creationId xmlns:a16="http://schemas.microsoft.com/office/drawing/2014/main" id="{A636EEAC-7D13-CF35-2B18-AF4EC6FA48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0798" y="2558664"/>
            <a:ext cx="3928731" cy="315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45671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16956FB-D628-A76A-7B5E-106601216C80}"/>
              </a:ext>
            </a:extLst>
          </p:cNvPr>
          <p:cNvSpPr/>
          <p:nvPr/>
        </p:nvSpPr>
        <p:spPr>
          <a:xfrm>
            <a:off x="0" y="0"/>
            <a:ext cx="9144000" cy="105273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35496" y="129406"/>
            <a:ext cx="527580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 err="1">
                <a:solidFill>
                  <a:schemeClr val="tx2">
                    <a:lumMod val="50000"/>
                  </a:schemeClr>
                </a:solidFill>
                <a:latin typeface="210 맨발의청춘 R" pitchFamily="18" charset="-127"/>
                <a:ea typeface="210 맨발의청춘 R" pitchFamily="18" charset="-127"/>
              </a:rPr>
              <a:t>머신러닝</a:t>
            </a:r>
            <a:r>
              <a:rPr lang="ko-KR" altLang="en-US" sz="5400" dirty="0">
                <a:solidFill>
                  <a:schemeClr val="tx2">
                    <a:lumMod val="50000"/>
                  </a:schemeClr>
                </a:solidFill>
                <a:latin typeface="210 맨발의청춘 R" pitchFamily="18" charset="-127"/>
                <a:ea typeface="210 맨발의청춘 R" pitchFamily="18" charset="-127"/>
              </a:rPr>
              <a:t> 모델링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EB5F72-5D8C-CDE4-2BEC-8F8C66132972}"/>
              </a:ext>
            </a:extLst>
          </p:cNvPr>
          <p:cNvSpPr txBox="1"/>
          <p:nvPr/>
        </p:nvSpPr>
        <p:spPr>
          <a:xfrm>
            <a:off x="795231" y="1340768"/>
            <a:ext cx="37176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50000"/>
                  </a:schemeClr>
                </a:solidFill>
                <a:latin typeface="210 맨발의청춘 R" pitchFamily="18" charset="-127"/>
                <a:ea typeface="210 맨발의청춘 R" pitchFamily="18" charset="-127"/>
              </a:rPr>
              <a:t>Light GBM Classifier </a:t>
            </a:r>
            <a:r>
              <a:rPr lang="ko-KR" altLang="en-US" sz="2400" dirty="0">
                <a:solidFill>
                  <a:schemeClr val="tx2">
                    <a:lumMod val="50000"/>
                  </a:schemeClr>
                </a:solidFill>
                <a:latin typeface="210 맨발의청춘 R" pitchFamily="18" charset="-127"/>
                <a:ea typeface="210 맨발의청춘 R" pitchFamily="18" charset="-127"/>
              </a:rPr>
              <a:t>튜닝</a:t>
            </a:r>
            <a:endParaRPr lang="en-US" altLang="ko-KR" sz="2400" dirty="0">
              <a:solidFill>
                <a:schemeClr val="tx2">
                  <a:lumMod val="50000"/>
                </a:schemeClr>
              </a:solidFill>
              <a:latin typeface="210 맨발의청춘 R" pitchFamily="18" charset="-127"/>
              <a:ea typeface="210 맨발의청춘 R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E1FA89F-E6FA-BA2D-EAF3-E99A7B4A5E9F}"/>
              </a:ext>
            </a:extLst>
          </p:cNvPr>
          <p:cNvSpPr txBox="1"/>
          <p:nvPr/>
        </p:nvSpPr>
        <p:spPr>
          <a:xfrm>
            <a:off x="5311299" y="1294601"/>
            <a:ext cx="326082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200" b="0" i="0" dirty="0">
                <a:solidFill>
                  <a:schemeClr val="bg1">
                    <a:lumMod val="85000"/>
                  </a:schemeClr>
                </a:solidFill>
                <a:effectLst/>
                <a:latin typeface="Roboto" panose="02000000000000000000" pitchFamily="2" charset="0"/>
              </a:rPr>
              <a:t>Learning Rate: 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Roboto" panose="02000000000000000000" pitchFamily="2" charset="0"/>
              </a:rPr>
              <a:t>한 번에 학습하는 양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Roboto" panose="02000000000000000000" pitchFamily="2" charset="0"/>
              </a:rPr>
              <a:t>– 0.2</a:t>
            </a:r>
            <a:endParaRPr lang="en-US" altLang="ko-KR" sz="1200" b="0" i="0" dirty="0">
              <a:solidFill>
                <a:schemeClr val="bg1">
                  <a:lumMod val="85000"/>
                </a:schemeClr>
              </a:solidFill>
              <a:effectLst/>
              <a:latin typeface="Roboto" panose="02000000000000000000" pitchFamily="2" charset="0"/>
            </a:endParaRPr>
          </a:p>
          <a:p>
            <a:pPr algn="l"/>
            <a:r>
              <a:rPr lang="en-US" altLang="ko-KR" sz="1200" b="0" i="0" dirty="0" err="1">
                <a:solidFill>
                  <a:schemeClr val="bg1">
                    <a:lumMod val="85000"/>
                  </a:schemeClr>
                </a:solidFill>
                <a:effectLst/>
                <a:latin typeface="Roboto" panose="02000000000000000000" pitchFamily="2" charset="0"/>
              </a:rPr>
              <a:t>max_depth</a:t>
            </a:r>
            <a:r>
              <a:rPr lang="en-US" altLang="ko-KR" sz="1200" b="0" i="0" dirty="0">
                <a:solidFill>
                  <a:schemeClr val="bg1">
                    <a:lumMod val="85000"/>
                  </a:schemeClr>
                </a:solidFill>
                <a:effectLst/>
                <a:latin typeface="Roboto" panose="02000000000000000000" pitchFamily="2" charset="0"/>
              </a:rPr>
              <a:t>: </a:t>
            </a:r>
            <a:r>
              <a:rPr lang="ko-KR" altLang="en-US" sz="1200" b="0" i="0" dirty="0">
                <a:solidFill>
                  <a:schemeClr val="bg1">
                    <a:lumMod val="85000"/>
                  </a:schemeClr>
                </a:solidFill>
                <a:effectLst/>
                <a:latin typeface="Roboto" panose="02000000000000000000" pitchFamily="2" charset="0"/>
              </a:rPr>
              <a:t>분기를 어느 만큼 </a:t>
            </a:r>
            <a:r>
              <a:rPr lang="en-US" altLang="ko-KR" sz="1200" b="0" i="0" dirty="0">
                <a:solidFill>
                  <a:schemeClr val="bg1">
                    <a:lumMod val="85000"/>
                  </a:schemeClr>
                </a:solidFill>
                <a:effectLst/>
                <a:latin typeface="Roboto" panose="02000000000000000000" pitchFamily="2" charset="0"/>
              </a:rPr>
              <a:t>– 8</a:t>
            </a:r>
            <a:endParaRPr lang="en-US" altLang="ko-KR" sz="1200" b="0" i="0" dirty="0">
              <a:effectLst/>
              <a:latin typeface="Roboto" panose="02000000000000000000" pitchFamily="2" charset="0"/>
            </a:endParaRPr>
          </a:p>
          <a:p>
            <a:pPr algn="l"/>
            <a:r>
              <a:rPr lang="en-US" altLang="ko-KR" sz="1200" dirty="0" err="1">
                <a:solidFill>
                  <a:schemeClr val="bg1">
                    <a:lumMod val="85000"/>
                  </a:schemeClr>
                </a:solidFill>
                <a:latin typeface="Roboto" panose="02000000000000000000" pitchFamily="2" charset="0"/>
              </a:rPr>
              <a:t>min_child_samples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Roboto" panose="02000000000000000000" pitchFamily="2" charset="0"/>
              </a:rPr>
              <a:t>: 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Roboto" panose="02000000000000000000" pitchFamily="2" charset="0"/>
              </a:rPr>
              <a:t>최종 분기 필요 개수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Roboto" panose="02000000000000000000" pitchFamily="2" charset="0"/>
              </a:rPr>
              <a:t>– 70</a:t>
            </a:r>
          </a:p>
          <a:p>
            <a:pPr algn="l"/>
            <a:r>
              <a:rPr lang="en-US" altLang="ko-KR" sz="1200" b="0" i="0" dirty="0">
                <a:solidFill>
                  <a:schemeClr val="bg1">
                    <a:lumMod val="85000"/>
                  </a:schemeClr>
                </a:solidFill>
                <a:effectLst/>
                <a:latin typeface="Roboto" panose="02000000000000000000" pitchFamily="2" charset="0"/>
              </a:rPr>
              <a:t>subsample: </a:t>
            </a:r>
            <a:r>
              <a:rPr lang="ko-KR" altLang="en-US" sz="1200" b="0" i="0" dirty="0">
                <a:solidFill>
                  <a:schemeClr val="bg1">
                    <a:lumMod val="85000"/>
                  </a:schemeClr>
                </a:solidFill>
                <a:effectLst/>
                <a:latin typeface="Roboto" panose="02000000000000000000" pitchFamily="2" charset="0"/>
              </a:rPr>
              <a:t>측정치 일부 </a:t>
            </a:r>
            <a:r>
              <a:rPr lang="en-US" altLang="ko-KR" sz="1200" b="0" i="0" dirty="0">
                <a:solidFill>
                  <a:schemeClr val="bg1">
                    <a:lumMod val="85000"/>
                  </a:schemeClr>
                </a:solidFill>
                <a:effectLst/>
                <a:latin typeface="Roboto" panose="02000000000000000000" pitchFamily="2" charset="0"/>
              </a:rPr>
              <a:t>– 0.9</a:t>
            </a:r>
          </a:p>
          <a:p>
            <a:pPr algn="l"/>
            <a:r>
              <a:rPr lang="en-US" altLang="ko-KR" sz="1200" b="0" i="0" dirty="0" err="1">
                <a:effectLst/>
                <a:latin typeface="Roboto" panose="02000000000000000000" pitchFamily="2" charset="0"/>
              </a:rPr>
              <a:t>colsample_bytree</a:t>
            </a:r>
            <a:r>
              <a:rPr lang="en-US" altLang="ko-KR" sz="1200" b="0" i="0" dirty="0">
                <a:effectLst/>
                <a:latin typeface="Roboto" panose="02000000000000000000" pitchFamily="2" charset="0"/>
              </a:rPr>
              <a:t>: </a:t>
            </a:r>
            <a:r>
              <a:rPr lang="ko-KR" altLang="en-US" sz="1200" b="0" i="0" dirty="0">
                <a:effectLst/>
                <a:latin typeface="Roboto" panose="02000000000000000000" pitchFamily="2" charset="0"/>
              </a:rPr>
              <a:t>특성</a:t>
            </a:r>
            <a:r>
              <a:rPr lang="en-US" altLang="ko-KR" sz="1200" b="0" i="0" dirty="0">
                <a:effectLst/>
                <a:latin typeface="Roboto" panose="02000000000000000000" pitchFamily="2" charset="0"/>
              </a:rPr>
              <a:t>(</a:t>
            </a:r>
            <a:r>
              <a:rPr lang="ko-KR" altLang="en-US" sz="1200" b="0" i="0" dirty="0">
                <a:effectLst/>
                <a:latin typeface="Roboto" panose="02000000000000000000" pitchFamily="2" charset="0"/>
              </a:rPr>
              <a:t>센서</a:t>
            </a:r>
            <a:r>
              <a:rPr lang="en-US" altLang="ko-KR" sz="1200" b="0" i="0" dirty="0">
                <a:effectLst/>
                <a:latin typeface="Roboto" panose="02000000000000000000" pitchFamily="2" charset="0"/>
              </a:rPr>
              <a:t>) </a:t>
            </a:r>
            <a:r>
              <a:rPr lang="ko-KR" altLang="en-US" sz="1200" b="0" i="0" dirty="0">
                <a:effectLst/>
                <a:latin typeface="Roboto" panose="02000000000000000000" pitchFamily="2" charset="0"/>
              </a:rPr>
              <a:t>일부 </a:t>
            </a:r>
            <a:r>
              <a:rPr lang="en-US" altLang="ko-KR" sz="1200" b="0" i="0" dirty="0">
                <a:effectLst/>
                <a:latin typeface="Roboto" panose="02000000000000000000" pitchFamily="2" charset="0"/>
              </a:rPr>
              <a:t>– 0.1</a:t>
            </a:r>
            <a:endParaRPr lang="ko-KR" altLang="en-US" sz="1200" b="0" i="0" dirty="0">
              <a:effectLst/>
              <a:latin typeface="Roboto" panose="02000000000000000000" pitchFamily="2" charset="0"/>
            </a:endParaRPr>
          </a:p>
        </p:txBody>
      </p:sp>
      <p:pic>
        <p:nvPicPr>
          <p:cNvPr id="30726" name="Picture 6">
            <a:extLst>
              <a:ext uri="{FF2B5EF4-FFF2-40B4-BE49-F238E27FC236}">
                <a16:creationId xmlns:a16="http://schemas.microsoft.com/office/drawing/2014/main" id="{F7FC66C7-84C5-FCFB-EBB3-CDE299F4E5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308" y="2409124"/>
            <a:ext cx="4037529" cy="364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28" name="Picture 8">
            <a:extLst>
              <a:ext uri="{FF2B5EF4-FFF2-40B4-BE49-F238E27FC236}">
                <a16:creationId xmlns:a16="http://schemas.microsoft.com/office/drawing/2014/main" id="{E96094A8-9B74-EAE9-7C47-4323AC080B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0750" y="2657524"/>
            <a:ext cx="3928731" cy="315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73876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1571570" y="910461"/>
            <a:ext cx="35782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210 맨발의청춘 R" pitchFamily="18" charset="-127"/>
                <a:ea typeface="210 맨발의청춘 R" pitchFamily="18" charset="-127"/>
              </a:rPr>
              <a:t>스마트 웨어러블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5496" y="129406"/>
            <a:ext cx="714811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>
                <a:solidFill>
                  <a:schemeClr val="tx2">
                    <a:lumMod val="50000"/>
                  </a:schemeClr>
                </a:solidFill>
                <a:latin typeface="210 맨발의청춘 R" pitchFamily="18" charset="-127"/>
                <a:ea typeface="210 맨발의청춘 R" pitchFamily="18" charset="-127"/>
              </a:rPr>
              <a:t>기존 운동에 대한 인식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16112" y="4028871"/>
            <a:ext cx="21403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rgbClr val="0070C0"/>
                </a:solidFill>
                <a:latin typeface="210 맨발의청춘 R" pitchFamily="18" charset="-127"/>
                <a:ea typeface="210 맨발의청춘 R" pitchFamily="18" charset="-127"/>
              </a:rPr>
              <a:t>샤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itchFamily="18" charset="-127"/>
                <a:ea typeface="210 맨발의청춘 R" pitchFamily="18" charset="-127"/>
              </a:rPr>
              <a:t>오미 </a:t>
            </a:r>
            <a:r>
              <a:rPr lang="ko-KR" altLang="en-US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itchFamily="18" charset="-127"/>
                <a:ea typeface="210 맨발의청춘 R" pitchFamily="18" charset="-127"/>
              </a:rPr>
              <a:t>미밴드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210 맨발의청춘 R" pitchFamily="18" charset="-127"/>
              <a:ea typeface="210 맨발의청춘 R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915770" y="4035620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err="1">
                <a:solidFill>
                  <a:schemeClr val="accent2">
                    <a:lumMod val="75000"/>
                  </a:schemeClr>
                </a:solidFill>
                <a:latin typeface="210 맨발의청춘 R" pitchFamily="18" charset="-127"/>
                <a:ea typeface="210 맨발의청춘 R" pitchFamily="18" charset="-127"/>
              </a:rPr>
              <a:t>애</a:t>
            </a:r>
            <a:r>
              <a:rPr lang="ko-KR" altLang="en-US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itchFamily="18" charset="-127"/>
                <a:ea typeface="210 맨발의청춘 R" pitchFamily="18" charset="-127"/>
              </a:rPr>
              <a:t>플워치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210 맨발의청춘 R" pitchFamily="18" charset="-127"/>
              <a:ea typeface="210 맨발의청춘 R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20128" y="4532927"/>
            <a:ext cx="3003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펜" pitchFamily="50" charset="-127"/>
                <a:ea typeface="나눔바른펜" pitchFamily="50" charset="-127"/>
              </a:rPr>
              <a:t>수면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펜" pitchFamily="50" charset="-127"/>
                <a:ea typeface="나눔바른펜" pitchFamily="50" charset="-127"/>
              </a:rPr>
              <a:t>, 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펜" pitchFamily="50" charset="-127"/>
                <a:ea typeface="나눔바른펜" pitchFamily="50" charset="-127"/>
              </a:rPr>
              <a:t>심박수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펜" pitchFamily="50" charset="-127"/>
                <a:ea typeface="나눔바른펜" pitchFamily="50" charset="-127"/>
              </a:rPr>
              <a:t>, 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펜" pitchFamily="50" charset="-127"/>
                <a:ea typeface="나눔바른펜" pitchFamily="50" charset="-127"/>
              </a:rPr>
              <a:t>칼로리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펜" pitchFamily="50" charset="-127"/>
                <a:ea typeface="나눔바른펜" pitchFamily="50" charset="-127"/>
              </a:rPr>
              <a:t>,… </a:t>
            </a:r>
            <a:r>
              <a:rPr lang="ko-KR" alt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바른펜" pitchFamily="50" charset="-127"/>
                <a:ea typeface="나눔바른펜" pitchFamily="50" charset="-127"/>
              </a:rPr>
              <a:t>고중강도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펜" pitchFamily="50" charset="-127"/>
                <a:ea typeface="나눔바른펜" pitchFamily="50" charset="-127"/>
              </a:rPr>
              <a:t> 활동</a:t>
            </a:r>
            <a:endParaRPr lang="en-US" altLang="ko-KR" sz="2000" dirty="0">
              <a:solidFill>
                <a:schemeClr val="tx1">
                  <a:lumMod val="50000"/>
                  <a:lumOff val="50000"/>
                </a:schemeClr>
              </a:solidFill>
              <a:latin typeface="나눔바른펜" pitchFamily="50" charset="-127"/>
              <a:ea typeface="나눔바른펜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508104" y="4532926"/>
            <a:ext cx="25514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펜" pitchFamily="50" charset="-127"/>
                <a:ea typeface="나눔바른펜" pitchFamily="50" charset="-127"/>
              </a:rPr>
              <a:t>운동 종목 설정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펜" pitchFamily="50" charset="-127"/>
                <a:ea typeface="나눔바른펜" pitchFamily="50" charset="-127"/>
              </a:rPr>
              <a:t>, 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펜" pitchFamily="50" charset="-127"/>
                <a:ea typeface="나눔바른펜" pitchFamily="50" charset="-127"/>
              </a:rPr>
              <a:t>시간 설정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펜" pitchFamily="50" charset="-127"/>
                <a:ea typeface="나눔바른펜" pitchFamily="50" charset="-127"/>
              </a:rPr>
              <a:t>, 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펜" pitchFamily="50" charset="-127"/>
                <a:ea typeface="나눔바른펜" pitchFamily="50" charset="-127"/>
              </a:rPr>
              <a:t>목표 설정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펜" pitchFamily="50" charset="-127"/>
                <a:ea typeface="나눔바른펜" pitchFamily="50" charset="-127"/>
              </a:rPr>
              <a:t>, 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펜" pitchFamily="50" charset="-127"/>
                <a:ea typeface="나눔바른펜" pitchFamily="50" charset="-127"/>
              </a:rPr>
              <a:t>운동량</a:t>
            </a:r>
            <a:endParaRPr lang="en-US" altLang="ko-KR" sz="2000" dirty="0">
              <a:solidFill>
                <a:schemeClr val="tx1">
                  <a:lumMod val="50000"/>
                  <a:lumOff val="50000"/>
                </a:schemeClr>
              </a:solidFill>
              <a:latin typeface="나눔바른펜" pitchFamily="50" charset="-127"/>
              <a:ea typeface="나눔바른펜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0" y="6547656"/>
            <a:ext cx="9144000" cy="31034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C5236259-D542-1753-FDF9-DE7BAD99846B}"/>
              </a:ext>
            </a:extLst>
          </p:cNvPr>
          <p:cNvGrpSpPr/>
          <p:nvPr/>
        </p:nvGrpSpPr>
        <p:grpSpPr>
          <a:xfrm>
            <a:off x="895178" y="2110051"/>
            <a:ext cx="2919579" cy="1869617"/>
            <a:chOff x="244368" y="1908834"/>
            <a:chExt cx="2919579" cy="1869617"/>
          </a:xfrm>
        </p:grpSpPr>
        <p:pic>
          <p:nvPicPr>
            <p:cNvPr id="2050" name="Picture 2" descr="Mi Bands">
              <a:extLst>
                <a:ext uri="{FF2B5EF4-FFF2-40B4-BE49-F238E27FC236}">
                  <a16:creationId xmlns:a16="http://schemas.microsoft.com/office/drawing/2014/main" id="{1EA0F0AE-028D-B3FB-F4F5-2298DD0ECD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368" y="1908834"/>
              <a:ext cx="2907815" cy="16356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0DC4084-627F-410B-0FBD-215AA232C7F4}"/>
                </a:ext>
              </a:extLst>
            </p:cNvPr>
            <p:cNvSpPr txBox="1"/>
            <p:nvPr/>
          </p:nvSpPr>
          <p:spPr>
            <a:xfrm>
              <a:off x="353405" y="3578396"/>
              <a:ext cx="2810542" cy="2000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700" b="0" dirty="0">
                  <a:solidFill>
                    <a:schemeClr val="bg1">
                      <a:lumMod val="85000"/>
                    </a:schemeClr>
                  </a:solidFill>
                  <a:effectLst/>
                  <a:latin typeface="Roboto" panose="020B0604020202020204" pitchFamily="2" charset="0"/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https://i.ytimg.com/vi/UUsA3qUHW2M/maxresdefault.jpg</a:t>
              </a:r>
              <a:endParaRPr lang="ko-KR" altLang="en-US" sz="7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D34E39A5-AAB6-B903-A89C-D1E834CFEC53}"/>
              </a:ext>
            </a:extLst>
          </p:cNvPr>
          <p:cNvGrpSpPr/>
          <p:nvPr/>
        </p:nvGrpSpPr>
        <p:grpSpPr>
          <a:xfrm>
            <a:off x="5625826" y="1946137"/>
            <a:ext cx="2200844" cy="1978841"/>
            <a:chOff x="4068219" y="1741642"/>
            <a:chExt cx="2200844" cy="1978841"/>
          </a:xfrm>
        </p:grpSpPr>
        <p:pic>
          <p:nvPicPr>
            <p:cNvPr id="2060" name="Picture 12" descr="애플 워치">
              <a:extLst>
                <a:ext uri="{FF2B5EF4-FFF2-40B4-BE49-F238E27FC236}">
                  <a16:creationId xmlns:a16="http://schemas.microsoft.com/office/drawing/2014/main" id="{45D4C7B2-3A61-B900-409D-F87568EC19D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68219" y="1741642"/>
              <a:ext cx="2200844" cy="1806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7DFB9D1-D0DC-73E2-9B83-679A8D6FC259}"/>
                </a:ext>
              </a:extLst>
            </p:cNvPr>
            <p:cNvSpPr txBox="1"/>
            <p:nvPr/>
          </p:nvSpPr>
          <p:spPr>
            <a:xfrm>
              <a:off x="4218051" y="3597372"/>
              <a:ext cx="1863485" cy="12311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200" b="0" i="0" dirty="0">
                  <a:solidFill>
                    <a:schemeClr val="bg1">
                      <a:lumMod val="85000"/>
                    </a:schemeClr>
                  </a:solidFill>
                  <a:effectLst/>
                  <a:latin typeface="Roboto" panose="02000000000000000000" pitchFamily="2" charset="0"/>
                  <a:hlinkClick r:id="rId5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https://t2.daumcdn.net/thumb/R720x0/?fname=http://t1.daumcdn.net/brunch/service/guest/image/orkj9dCxi8NLCMo2t_hdJenSRD8.PNG</a:t>
              </a:r>
              <a:endParaRPr lang="ko-KR" altLang="en-US" sz="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1170918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16956FB-D628-A76A-7B5E-106601216C80}"/>
              </a:ext>
            </a:extLst>
          </p:cNvPr>
          <p:cNvSpPr/>
          <p:nvPr/>
        </p:nvSpPr>
        <p:spPr>
          <a:xfrm>
            <a:off x="0" y="0"/>
            <a:ext cx="9144000" cy="105273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35496" y="129406"/>
            <a:ext cx="527580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 err="1">
                <a:solidFill>
                  <a:schemeClr val="tx2">
                    <a:lumMod val="50000"/>
                  </a:schemeClr>
                </a:solidFill>
                <a:latin typeface="210 맨발의청춘 R" pitchFamily="18" charset="-127"/>
                <a:ea typeface="210 맨발의청춘 R" pitchFamily="18" charset="-127"/>
              </a:rPr>
              <a:t>머신러닝</a:t>
            </a:r>
            <a:r>
              <a:rPr lang="ko-KR" altLang="en-US" sz="5400" dirty="0">
                <a:solidFill>
                  <a:schemeClr val="tx2">
                    <a:lumMod val="50000"/>
                  </a:schemeClr>
                </a:solidFill>
                <a:latin typeface="210 맨발의청춘 R" pitchFamily="18" charset="-127"/>
                <a:ea typeface="210 맨발의청춘 R" pitchFamily="18" charset="-127"/>
              </a:rPr>
              <a:t> 모델링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EB5F72-5D8C-CDE4-2BEC-8F8C66132972}"/>
              </a:ext>
            </a:extLst>
          </p:cNvPr>
          <p:cNvSpPr txBox="1"/>
          <p:nvPr/>
        </p:nvSpPr>
        <p:spPr>
          <a:xfrm>
            <a:off x="795231" y="1340768"/>
            <a:ext cx="37176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50000"/>
                  </a:schemeClr>
                </a:solidFill>
                <a:latin typeface="210 맨발의청춘 R" pitchFamily="18" charset="-127"/>
                <a:ea typeface="210 맨발의청춘 R" pitchFamily="18" charset="-127"/>
              </a:rPr>
              <a:t>Light GBM Classifier </a:t>
            </a:r>
            <a:r>
              <a:rPr lang="ko-KR" altLang="en-US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210 맨발의청춘 R" pitchFamily="18" charset="-127"/>
                <a:ea typeface="210 맨발의청춘 R" pitchFamily="18" charset="-127"/>
              </a:rPr>
              <a:t>평가</a:t>
            </a:r>
            <a:endParaRPr lang="en-US" altLang="ko-KR" sz="2400" dirty="0">
              <a:solidFill>
                <a:schemeClr val="tx2">
                  <a:lumMod val="60000"/>
                  <a:lumOff val="40000"/>
                </a:schemeClr>
              </a:solidFill>
              <a:latin typeface="210 맨발의청춘 R" pitchFamily="18" charset="-127"/>
              <a:ea typeface="210 맨발의청춘 R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E1FA89F-E6FA-BA2D-EAF3-E99A7B4A5E9F}"/>
              </a:ext>
            </a:extLst>
          </p:cNvPr>
          <p:cNvSpPr txBox="1"/>
          <p:nvPr/>
        </p:nvSpPr>
        <p:spPr>
          <a:xfrm>
            <a:off x="5311299" y="1294601"/>
            <a:ext cx="326082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200" b="0" i="0" dirty="0">
                <a:effectLst/>
                <a:latin typeface="Roboto" panose="02000000000000000000" pitchFamily="2" charset="0"/>
              </a:rPr>
              <a:t>Learning Rate: </a:t>
            </a:r>
            <a:r>
              <a:rPr lang="ko-KR" altLang="en-US" sz="1200" dirty="0">
                <a:latin typeface="Roboto" panose="02000000000000000000" pitchFamily="2" charset="0"/>
              </a:rPr>
              <a:t>한 번에 학습하는 양 </a:t>
            </a:r>
            <a:r>
              <a:rPr lang="en-US" altLang="ko-KR" sz="1200" dirty="0">
                <a:latin typeface="Roboto" panose="02000000000000000000" pitchFamily="2" charset="0"/>
              </a:rPr>
              <a:t>– 0.2</a:t>
            </a:r>
            <a:endParaRPr lang="en-US" altLang="ko-KR" sz="1200" b="0" i="0" dirty="0">
              <a:effectLst/>
              <a:latin typeface="Roboto" panose="02000000000000000000" pitchFamily="2" charset="0"/>
            </a:endParaRPr>
          </a:p>
          <a:p>
            <a:pPr algn="l"/>
            <a:r>
              <a:rPr lang="en-US" altLang="ko-KR" sz="1200" b="0" i="0" dirty="0" err="1">
                <a:effectLst/>
                <a:latin typeface="Roboto" panose="02000000000000000000" pitchFamily="2" charset="0"/>
              </a:rPr>
              <a:t>max_depth</a:t>
            </a:r>
            <a:r>
              <a:rPr lang="en-US" altLang="ko-KR" sz="1200" b="0" i="0" dirty="0">
                <a:effectLst/>
                <a:latin typeface="Roboto" panose="02000000000000000000" pitchFamily="2" charset="0"/>
              </a:rPr>
              <a:t>: </a:t>
            </a:r>
            <a:r>
              <a:rPr lang="ko-KR" altLang="en-US" sz="1200" b="0" i="0" dirty="0">
                <a:effectLst/>
                <a:latin typeface="Roboto" panose="02000000000000000000" pitchFamily="2" charset="0"/>
              </a:rPr>
              <a:t>분기를 어느 만큼 </a:t>
            </a:r>
            <a:r>
              <a:rPr lang="en-US" altLang="ko-KR" sz="1200" b="0" i="0" dirty="0">
                <a:effectLst/>
                <a:latin typeface="Roboto" panose="02000000000000000000" pitchFamily="2" charset="0"/>
              </a:rPr>
              <a:t>– 8</a:t>
            </a:r>
          </a:p>
          <a:p>
            <a:pPr algn="l"/>
            <a:r>
              <a:rPr lang="en-US" altLang="ko-KR" sz="1200" dirty="0" err="1">
                <a:latin typeface="Roboto" panose="02000000000000000000" pitchFamily="2" charset="0"/>
              </a:rPr>
              <a:t>min_child_samples</a:t>
            </a:r>
            <a:r>
              <a:rPr lang="en-US" altLang="ko-KR" sz="1200" dirty="0">
                <a:latin typeface="Roboto" panose="02000000000000000000" pitchFamily="2" charset="0"/>
              </a:rPr>
              <a:t>: </a:t>
            </a:r>
            <a:r>
              <a:rPr lang="ko-KR" altLang="en-US" sz="1200" dirty="0">
                <a:latin typeface="Roboto" panose="02000000000000000000" pitchFamily="2" charset="0"/>
              </a:rPr>
              <a:t>최종 분기 필요 개수 </a:t>
            </a:r>
            <a:r>
              <a:rPr lang="en-US" altLang="ko-KR" sz="1200" dirty="0">
                <a:latin typeface="Roboto" panose="02000000000000000000" pitchFamily="2" charset="0"/>
              </a:rPr>
              <a:t>– 70</a:t>
            </a:r>
          </a:p>
          <a:p>
            <a:pPr algn="l"/>
            <a:r>
              <a:rPr lang="en-US" altLang="ko-KR" sz="1200" b="0" i="0" dirty="0">
                <a:effectLst/>
                <a:latin typeface="Roboto" panose="02000000000000000000" pitchFamily="2" charset="0"/>
              </a:rPr>
              <a:t>subsample: </a:t>
            </a:r>
            <a:r>
              <a:rPr lang="ko-KR" altLang="en-US" sz="1200" b="0" i="0" dirty="0">
                <a:effectLst/>
                <a:latin typeface="Roboto" panose="02000000000000000000" pitchFamily="2" charset="0"/>
              </a:rPr>
              <a:t>측정치 일부 </a:t>
            </a:r>
            <a:r>
              <a:rPr lang="en-US" altLang="ko-KR" sz="1200" b="0" i="0" dirty="0">
                <a:effectLst/>
                <a:latin typeface="Roboto" panose="02000000000000000000" pitchFamily="2" charset="0"/>
              </a:rPr>
              <a:t>– 0.9</a:t>
            </a:r>
          </a:p>
          <a:p>
            <a:pPr algn="l"/>
            <a:r>
              <a:rPr lang="en-US" altLang="ko-KR" sz="1200" b="0" i="0" dirty="0" err="1">
                <a:effectLst/>
                <a:latin typeface="Roboto" panose="02000000000000000000" pitchFamily="2" charset="0"/>
              </a:rPr>
              <a:t>colsample_bytree</a:t>
            </a:r>
            <a:r>
              <a:rPr lang="en-US" altLang="ko-KR" sz="1200" b="0" i="0" dirty="0">
                <a:effectLst/>
                <a:latin typeface="Roboto" panose="02000000000000000000" pitchFamily="2" charset="0"/>
              </a:rPr>
              <a:t>: </a:t>
            </a:r>
            <a:r>
              <a:rPr lang="ko-KR" altLang="en-US" sz="1200" b="0" i="0" dirty="0">
                <a:effectLst/>
                <a:latin typeface="Roboto" panose="02000000000000000000" pitchFamily="2" charset="0"/>
              </a:rPr>
              <a:t>특성</a:t>
            </a:r>
            <a:r>
              <a:rPr lang="en-US" altLang="ko-KR" sz="1200" b="0" i="0" dirty="0">
                <a:effectLst/>
                <a:latin typeface="Roboto" panose="02000000000000000000" pitchFamily="2" charset="0"/>
              </a:rPr>
              <a:t>(</a:t>
            </a:r>
            <a:r>
              <a:rPr lang="ko-KR" altLang="en-US" sz="1200" b="0" i="0" dirty="0">
                <a:effectLst/>
                <a:latin typeface="Roboto" panose="02000000000000000000" pitchFamily="2" charset="0"/>
              </a:rPr>
              <a:t>센서</a:t>
            </a:r>
            <a:r>
              <a:rPr lang="en-US" altLang="ko-KR" sz="1200" b="0" i="0" dirty="0">
                <a:effectLst/>
                <a:latin typeface="Roboto" panose="02000000000000000000" pitchFamily="2" charset="0"/>
              </a:rPr>
              <a:t>) </a:t>
            </a:r>
            <a:r>
              <a:rPr lang="ko-KR" altLang="en-US" sz="1200" b="0" i="0" dirty="0">
                <a:effectLst/>
                <a:latin typeface="Roboto" panose="02000000000000000000" pitchFamily="2" charset="0"/>
              </a:rPr>
              <a:t>일부 </a:t>
            </a:r>
            <a:r>
              <a:rPr lang="en-US" altLang="ko-KR" sz="1200" b="0" i="0" dirty="0">
                <a:effectLst/>
                <a:latin typeface="Roboto" panose="02000000000000000000" pitchFamily="2" charset="0"/>
              </a:rPr>
              <a:t>– 0.1</a:t>
            </a:r>
            <a:endParaRPr lang="ko-KR" altLang="en-US" sz="1200" b="0" i="0" dirty="0">
              <a:effectLst/>
              <a:latin typeface="Roboto" panose="02000000000000000000" pitchFamily="2" charset="0"/>
            </a:endParaRPr>
          </a:p>
        </p:txBody>
      </p:sp>
      <p:pic>
        <p:nvPicPr>
          <p:cNvPr id="29698" name="Picture 2">
            <a:extLst>
              <a:ext uri="{FF2B5EF4-FFF2-40B4-BE49-F238E27FC236}">
                <a16:creationId xmlns:a16="http://schemas.microsoft.com/office/drawing/2014/main" id="{4B7235FA-78AB-198D-CEAA-9D7F94120B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334" y="2394240"/>
            <a:ext cx="4037529" cy="364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700" name="Picture 4">
            <a:extLst>
              <a:ext uri="{FF2B5EF4-FFF2-40B4-BE49-F238E27FC236}">
                <a16:creationId xmlns:a16="http://schemas.microsoft.com/office/drawing/2014/main" id="{9AAB2660-EE01-2369-1A6C-D3AED5C0B6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2510" y="2642640"/>
            <a:ext cx="3928731" cy="315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741978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30B6F4F5-54D3-08B3-900C-D6A6BF7101CF}"/>
              </a:ext>
            </a:extLst>
          </p:cNvPr>
          <p:cNvSpPr/>
          <p:nvPr/>
        </p:nvSpPr>
        <p:spPr>
          <a:xfrm>
            <a:off x="0" y="0"/>
            <a:ext cx="2990151" cy="6858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3267456" y="3075057"/>
            <a:ext cx="55351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chemeClr val="tx2">
                    <a:lumMod val="50000"/>
                  </a:schemeClr>
                </a:solidFill>
                <a:latin typeface="210 맨발의청춘 R" pitchFamily="18" charset="-127"/>
                <a:ea typeface="210 맨발의청춘 R" pitchFamily="18" charset="-127"/>
              </a:rPr>
              <a:t>모델링</a:t>
            </a:r>
            <a:r>
              <a:rPr lang="en-US" altLang="ko-KR" sz="4000" dirty="0">
                <a:solidFill>
                  <a:schemeClr val="tx2">
                    <a:lumMod val="50000"/>
                  </a:schemeClr>
                </a:solidFill>
                <a:latin typeface="210 맨발의청춘 R" pitchFamily="18" charset="-127"/>
                <a:ea typeface="210 맨발의청춘 R" pitchFamily="18" charset="-127"/>
              </a:rPr>
              <a:t> </a:t>
            </a:r>
            <a:r>
              <a:rPr lang="ko-KR" altLang="en-US" sz="4000" dirty="0">
                <a:solidFill>
                  <a:schemeClr val="tx2">
                    <a:lumMod val="50000"/>
                  </a:schemeClr>
                </a:solidFill>
                <a:latin typeface="210 맨발의청춘 R" pitchFamily="18" charset="-127"/>
                <a:ea typeface="210 맨발의청춘 R" pitchFamily="18" charset="-127"/>
              </a:rPr>
              <a:t>결과 분석</a:t>
            </a:r>
          </a:p>
        </p:txBody>
      </p:sp>
    </p:spTree>
    <p:extLst>
      <p:ext uri="{BB962C8B-B14F-4D97-AF65-F5344CB8AC3E}">
        <p14:creationId xmlns:p14="http://schemas.microsoft.com/office/powerpoint/2010/main" val="225794544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16956FB-D628-A76A-7B5E-106601216C80}"/>
              </a:ext>
            </a:extLst>
          </p:cNvPr>
          <p:cNvSpPr/>
          <p:nvPr/>
        </p:nvSpPr>
        <p:spPr>
          <a:xfrm>
            <a:off x="0" y="0"/>
            <a:ext cx="9144000" cy="105273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35496" y="129406"/>
            <a:ext cx="55194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>
                <a:solidFill>
                  <a:schemeClr val="tx2">
                    <a:lumMod val="50000"/>
                  </a:schemeClr>
                </a:solidFill>
                <a:latin typeface="210 맨발의청춘 R" pitchFamily="18" charset="-127"/>
                <a:ea typeface="210 맨발의청춘 R" pitchFamily="18" charset="-127"/>
              </a:rPr>
              <a:t>모델링</a:t>
            </a:r>
            <a:r>
              <a:rPr lang="en-US" altLang="ko-KR" sz="5400" dirty="0">
                <a:solidFill>
                  <a:schemeClr val="tx2">
                    <a:lumMod val="50000"/>
                  </a:schemeClr>
                </a:solidFill>
                <a:latin typeface="210 맨발의청춘 R" pitchFamily="18" charset="-127"/>
                <a:ea typeface="210 맨발의청춘 R" pitchFamily="18" charset="-127"/>
              </a:rPr>
              <a:t> </a:t>
            </a:r>
            <a:r>
              <a:rPr lang="ko-KR" altLang="en-US" sz="5400" dirty="0">
                <a:solidFill>
                  <a:schemeClr val="tx2">
                    <a:lumMod val="50000"/>
                  </a:schemeClr>
                </a:solidFill>
                <a:latin typeface="210 맨발의청춘 R" pitchFamily="18" charset="-127"/>
                <a:ea typeface="210 맨발의청춘 R" pitchFamily="18" charset="-127"/>
              </a:rPr>
              <a:t>결과</a:t>
            </a:r>
            <a:r>
              <a:rPr lang="en-US" altLang="ko-KR" sz="5400" dirty="0">
                <a:solidFill>
                  <a:schemeClr val="tx2">
                    <a:lumMod val="50000"/>
                  </a:schemeClr>
                </a:solidFill>
                <a:latin typeface="210 맨발의청춘 R" pitchFamily="18" charset="-127"/>
                <a:ea typeface="210 맨발의청춘 R" pitchFamily="18" charset="-127"/>
              </a:rPr>
              <a:t> </a:t>
            </a:r>
            <a:r>
              <a:rPr lang="ko-KR" altLang="en-US" sz="5400" dirty="0">
                <a:solidFill>
                  <a:schemeClr val="tx2">
                    <a:lumMod val="50000"/>
                  </a:schemeClr>
                </a:solidFill>
                <a:latin typeface="210 맨발의청춘 R" pitchFamily="18" charset="-127"/>
                <a:ea typeface="210 맨발의청춘 R" pitchFamily="18" charset="-127"/>
              </a:rPr>
              <a:t>분석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EB5F72-5D8C-CDE4-2BEC-8F8C66132972}"/>
              </a:ext>
            </a:extLst>
          </p:cNvPr>
          <p:cNvSpPr txBox="1"/>
          <p:nvPr/>
        </p:nvSpPr>
        <p:spPr>
          <a:xfrm>
            <a:off x="-44523" y="1089797"/>
            <a:ext cx="63520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tx2">
                    <a:lumMod val="50000"/>
                  </a:schemeClr>
                </a:solidFill>
                <a:latin typeface="210 맨발의청춘 R" pitchFamily="18" charset="-127"/>
                <a:ea typeface="210 맨발의청춘 R" pitchFamily="18" charset="-127"/>
              </a:rPr>
              <a:t>특성 중요도</a:t>
            </a:r>
            <a:r>
              <a:rPr lang="en-US" altLang="ko-KR" sz="2400" dirty="0">
                <a:solidFill>
                  <a:schemeClr val="tx2">
                    <a:lumMod val="50000"/>
                  </a:schemeClr>
                </a:solidFill>
                <a:latin typeface="210 맨발의청춘 R" pitchFamily="18" charset="-127"/>
                <a:ea typeface="210 맨발의청춘 R" pitchFamily="18" charset="-127"/>
              </a:rPr>
              <a:t> (Feature Importance)</a:t>
            </a:r>
          </a:p>
        </p:txBody>
      </p:sp>
      <p:pic>
        <p:nvPicPr>
          <p:cNvPr id="34818" name="Picture 2">
            <a:extLst>
              <a:ext uri="{FF2B5EF4-FFF2-40B4-BE49-F238E27FC236}">
                <a16:creationId xmlns:a16="http://schemas.microsoft.com/office/drawing/2014/main" id="{7EA9AC96-7C1E-721E-B522-86354F35DC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686" y="1904461"/>
            <a:ext cx="4320073" cy="2211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820" name="Picture 4">
            <a:extLst>
              <a:ext uri="{FF2B5EF4-FFF2-40B4-BE49-F238E27FC236}">
                <a16:creationId xmlns:a16="http://schemas.microsoft.com/office/drawing/2014/main" id="{01605B3F-C12A-DAD5-F52E-F773466CC0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685" y="4441521"/>
            <a:ext cx="4320073" cy="2211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822" name="Picture 6">
            <a:extLst>
              <a:ext uri="{FF2B5EF4-FFF2-40B4-BE49-F238E27FC236}">
                <a16:creationId xmlns:a16="http://schemas.microsoft.com/office/drawing/2014/main" id="{2FD68AC5-32FD-487D-0999-0709AA44D2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3927" y="1084930"/>
            <a:ext cx="4320073" cy="1706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824" name="Picture 8">
            <a:extLst>
              <a:ext uri="{FF2B5EF4-FFF2-40B4-BE49-F238E27FC236}">
                <a16:creationId xmlns:a16="http://schemas.microsoft.com/office/drawing/2014/main" id="{8912F505-B404-3578-D14A-2EE1A856B8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3926" y="3071226"/>
            <a:ext cx="4320073" cy="1706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826" name="Picture 10">
            <a:extLst>
              <a:ext uri="{FF2B5EF4-FFF2-40B4-BE49-F238E27FC236}">
                <a16:creationId xmlns:a16="http://schemas.microsoft.com/office/drawing/2014/main" id="{66DB73CB-47A7-C42A-CAFD-97FBE9E4FF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3927" y="5072629"/>
            <a:ext cx="4320073" cy="1706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291099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16956FB-D628-A76A-7B5E-106601216C80}"/>
              </a:ext>
            </a:extLst>
          </p:cNvPr>
          <p:cNvSpPr/>
          <p:nvPr/>
        </p:nvSpPr>
        <p:spPr>
          <a:xfrm>
            <a:off x="0" y="0"/>
            <a:ext cx="9144000" cy="105273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35496" y="129406"/>
            <a:ext cx="55194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>
                <a:solidFill>
                  <a:schemeClr val="tx2">
                    <a:lumMod val="50000"/>
                  </a:schemeClr>
                </a:solidFill>
                <a:latin typeface="210 맨발의청춘 R" pitchFamily="18" charset="-127"/>
                <a:ea typeface="210 맨발의청춘 R" pitchFamily="18" charset="-127"/>
              </a:rPr>
              <a:t>모델링</a:t>
            </a:r>
            <a:r>
              <a:rPr lang="en-US" altLang="ko-KR" sz="5400" dirty="0">
                <a:solidFill>
                  <a:schemeClr val="tx2">
                    <a:lumMod val="50000"/>
                  </a:schemeClr>
                </a:solidFill>
                <a:latin typeface="210 맨발의청춘 R" pitchFamily="18" charset="-127"/>
                <a:ea typeface="210 맨발의청춘 R" pitchFamily="18" charset="-127"/>
              </a:rPr>
              <a:t> </a:t>
            </a:r>
            <a:r>
              <a:rPr lang="ko-KR" altLang="en-US" sz="5400" dirty="0">
                <a:solidFill>
                  <a:schemeClr val="tx2">
                    <a:lumMod val="50000"/>
                  </a:schemeClr>
                </a:solidFill>
                <a:latin typeface="210 맨발의청춘 R" pitchFamily="18" charset="-127"/>
                <a:ea typeface="210 맨발의청춘 R" pitchFamily="18" charset="-127"/>
              </a:rPr>
              <a:t>결과</a:t>
            </a:r>
            <a:r>
              <a:rPr lang="en-US" altLang="ko-KR" sz="5400" dirty="0">
                <a:solidFill>
                  <a:schemeClr val="tx2">
                    <a:lumMod val="50000"/>
                  </a:schemeClr>
                </a:solidFill>
                <a:latin typeface="210 맨발의청춘 R" pitchFamily="18" charset="-127"/>
                <a:ea typeface="210 맨발의청춘 R" pitchFamily="18" charset="-127"/>
              </a:rPr>
              <a:t> </a:t>
            </a:r>
            <a:r>
              <a:rPr lang="ko-KR" altLang="en-US" sz="5400" dirty="0">
                <a:solidFill>
                  <a:schemeClr val="tx2">
                    <a:lumMod val="50000"/>
                  </a:schemeClr>
                </a:solidFill>
                <a:latin typeface="210 맨발의청춘 R" pitchFamily="18" charset="-127"/>
                <a:ea typeface="210 맨발의청춘 R" pitchFamily="18" charset="-127"/>
              </a:rPr>
              <a:t>분석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50C6EA2-60EE-0355-EA0D-5E073645B2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17435"/>
            <a:ext cx="9144000" cy="568993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FBAC12E-79E4-2226-F82B-76006AD38841}"/>
              </a:ext>
            </a:extLst>
          </p:cNvPr>
          <p:cNvSpPr txBox="1"/>
          <p:nvPr/>
        </p:nvSpPr>
        <p:spPr>
          <a:xfrm>
            <a:off x="182880" y="975360"/>
            <a:ext cx="1183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yaw_belt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4DB204B-F42F-275C-DC31-3ED501441E6F}"/>
              </a:ext>
            </a:extLst>
          </p:cNvPr>
          <p:cNvSpPr txBox="1"/>
          <p:nvPr/>
        </p:nvSpPr>
        <p:spPr>
          <a:xfrm>
            <a:off x="182880" y="2773680"/>
            <a:ext cx="18240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accel_forearm_x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198F6E0-CD4B-E5E6-9D11-981D4E194FAC}"/>
              </a:ext>
            </a:extLst>
          </p:cNvPr>
          <p:cNvSpPr txBox="1"/>
          <p:nvPr/>
        </p:nvSpPr>
        <p:spPr>
          <a:xfrm>
            <a:off x="182880" y="4718003"/>
            <a:ext cx="2211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magnet_forearm_z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86A0503-8137-F417-034C-F86F668868F6}"/>
              </a:ext>
            </a:extLst>
          </p:cNvPr>
          <p:cNvSpPr/>
          <p:nvPr/>
        </p:nvSpPr>
        <p:spPr>
          <a:xfrm>
            <a:off x="5379720" y="1052736"/>
            <a:ext cx="1857753" cy="580526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823451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16956FB-D628-A76A-7B5E-106601216C80}"/>
              </a:ext>
            </a:extLst>
          </p:cNvPr>
          <p:cNvSpPr/>
          <p:nvPr/>
        </p:nvSpPr>
        <p:spPr>
          <a:xfrm>
            <a:off x="0" y="0"/>
            <a:ext cx="9144000" cy="105273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35496" y="129406"/>
            <a:ext cx="55194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>
                <a:solidFill>
                  <a:schemeClr val="tx2">
                    <a:lumMod val="50000"/>
                  </a:schemeClr>
                </a:solidFill>
                <a:latin typeface="210 맨발의청춘 R" pitchFamily="18" charset="-127"/>
                <a:ea typeface="210 맨발의청춘 R" pitchFamily="18" charset="-127"/>
              </a:rPr>
              <a:t>모델링</a:t>
            </a:r>
            <a:r>
              <a:rPr lang="en-US" altLang="ko-KR" sz="5400" dirty="0">
                <a:solidFill>
                  <a:schemeClr val="tx2">
                    <a:lumMod val="50000"/>
                  </a:schemeClr>
                </a:solidFill>
                <a:latin typeface="210 맨발의청춘 R" pitchFamily="18" charset="-127"/>
                <a:ea typeface="210 맨발의청춘 R" pitchFamily="18" charset="-127"/>
              </a:rPr>
              <a:t> </a:t>
            </a:r>
            <a:r>
              <a:rPr lang="ko-KR" altLang="en-US" sz="5400" dirty="0">
                <a:solidFill>
                  <a:schemeClr val="tx2">
                    <a:lumMod val="50000"/>
                  </a:schemeClr>
                </a:solidFill>
                <a:latin typeface="210 맨발의청춘 R" pitchFamily="18" charset="-127"/>
                <a:ea typeface="210 맨발의청춘 R" pitchFamily="18" charset="-127"/>
              </a:rPr>
              <a:t>결과</a:t>
            </a:r>
            <a:r>
              <a:rPr lang="en-US" altLang="ko-KR" sz="5400" dirty="0">
                <a:solidFill>
                  <a:schemeClr val="tx2">
                    <a:lumMod val="50000"/>
                  </a:schemeClr>
                </a:solidFill>
                <a:latin typeface="210 맨발의청춘 R" pitchFamily="18" charset="-127"/>
                <a:ea typeface="210 맨발의청춘 R" pitchFamily="18" charset="-127"/>
              </a:rPr>
              <a:t> </a:t>
            </a:r>
            <a:r>
              <a:rPr lang="ko-KR" altLang="en-US" sz="5400" dirty="0">
                <a:solidFill>
                  <a:schemeClr val="tx2">
                    <a:lumMod val="50000"/>
                  </a:schemeClr>
                </a:solidFill>
                <a:latin typeface="210 맨발의청춘 R" pitchFamily="18" charset="-127"/>
                <a:ea typeface="210 맨발의청춘 R" pitchFamily="18" charset="-127"/>
              </a:rPr>
              <a:t>분석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91DFCE-7104-C9BF-DA6F-018F4AE2F5B9}"/>
              </a:ext>
            </a:extLst>
          </p:cNvPr>
          <p:cNvSpPr txBox="1"/>
          <p:nvPr/>
        </p:nvSpPr>
        <p:spPr>
          <a:xfrm>
            <a:off x="35496" y="1319857"/>
            <a:ext cx="82541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/>
            <a:r>
              <a:rPr lang="ko-KR" altLang="en-US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210 맨발의청춘 R" pitchFamily="18" charset="-127"/>
                <a:ea typeface="210 맨발의청춘 R" pitchFamily="18" charset="-127"/>
              </a:rPr>
              <a:t>팔꿈치를 조금 밀어내는 </a:t>
            </a:r>
            <a:r>
              <a:rPr lang="en-US" altLang="ko-KR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210 맨발의청춘 R" pitchFamily="18" charset="-127"/>
                <a:ea typeface="210 맨발의청춘 R" pitchFamily="18" charset="-127"/>
              </a:rPr>
              <a:t>B</a:t>
            </a:r>
            <a:r>
              <a:rPr lang="ko-KR" altLang="en-US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210 맨발의청춘 R" pitchFamily="18" charset="-127"/>
                <a:ea typeface="210 맨발의청춘 R" pitchFamily="18" charset="-127"/>
              </a:rPr>
              <a:t>는 </a:t>
            </a:r>
            <a:r>
              <a:rPr lang="en-US" altLang="ko-KR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210 맨발의청춘 R" pitchFamily="18" charset="-127"/>
                <a:ea typeface="210 맨발의청춘 R" pitchFamily="18" charset="-127"/>
              </a:rPr>
              <a:t>A</a:t>
            </a:r>
            <a:r>
              <a:rPr lang="ko-KR" altLang="en-US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210 맨발의청춘 R" pitchFamily="18" charset="-127"/>
                <a:ea typeface="210 맨발의청춘 R" pitchFamily="18" charset="-127"/>
              </a:rPr>
              <a:t>와 구분하기 어려움 예상</a:t>
            </a:r>
            <a:endParaRPr lang="en-US" altLang="ko-KR" sz="2400" dirty="0">
              <a:solidFill>
                <a:schemeClr val="tx2">
                  <a:lumMod val="60000"/>
                  <a:lumOff val="40000"/>
                </a:schemeClr>
              </a:solidFill>
              <a:latin typeface="210 맨발의청춘 R" pitchFamily="18" charset="-127"/>
              <a:ea typeface="210 맨발의청춘 R" pitchFamily="18" charset="-127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6A1DFD12-F948-483D-B899-34948633C9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334" y="2394240"/>
            <a:ext cx="4037529" cy="364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E63814F-8601-F530-1720-DDD7CB9DA21F}"/>
              </a:ext>
            </a:extLst>
          </p:cNvPr>
          <p:cNvSpPr txBox="1"/>
          <p:nvPr/>
        </p:nvSpPr>
        <p:spPr>
          <a:xfrm>
            <a:off x="4943143" y="3703320"/>
            <a:ext cx="323469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ko-KR" altLang="en-US" sz="1800" dirty="0">
                <a:solidFill>
                  <a:schemeClr val="tx2">
                    <a:lumMod val="60000"/>
                    <a:lumOff val="40000"/>
                  </a:schemeClr>
                </a:solidFill>
                <a:latin typeface="210 맨발의청춘 R" pitchFamily="18" charset="-127"/>
                <a:ea typeface="210 맨발의청춘 R" pitchFamily="18" charset="-127"/>
              </a:rPr>
              <a:t>알고리즘은 눈이 잡아내지 못한 특성 학습</a:t>
            </a:r>
            <a:endParaRPr lang="en-US" altLang="ko-KR" sz="1800" dirty="0">
              <a:solidFill>
                <a:schemeClr val="tx2">
                  <a:lumMod val="60000"/>
                  <a:lumOff val="40000"/>
                </a:schemeClr>
              </a:solidFill>
              <a:latin typeface="210 맨발의청춘 R" pitchFamily="18" charset="-127"/>
              <a:ea typeface="210 맨발의청춘 R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4008964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16956FB-D628-A76A-7B5E-106601216C80}"/>
              </a:ext>
            </a:extLst>
          </p:cNvPr>
          <p:cNvSpPr/>
          <p:nvPr/>
        </p:nvSpPr>
        <p:spPr>
          <a:xfrm>
            <a:off x="0" y="0"/>
            <a:ext cx="9144000" cy="105273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35496" y="129406"/>
            <a:ext cx="757130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solidFill>
                  <a:schemeClr val="tx2">
                    <a:lumMod val="50000"/>
                  </a:schemeClr>
                </a:solidFill>
                <a:latin typeface="210 맨발의청춘 R" pitchFamily="18" charset="-127"/>
                <a:ea typeface="210 맨발의청춘 R" pitchFamily="18" charset="-127"/>
              </a:rPr>
              <a:t>(</a:t>
            </a:r>
            <a:r>
              <a:rPr lang="ko-KR" altLang="en-US" sz="5400" dirty="0">
                <a:solidFill>
                  <a:schemeClr val="tx2">
                    <a:lumMod val="50000"/>
                  </a:schemeClr>
                </a:solidFill>
                <a:latin typeface="210 맨발의청춘 R" pitchFamily="18" charset="-127"/>
                <a:ea typeface="210 맨발의청춘 R" pitchFamily="18" charset="-127"/>
              </a:rPr>
              <a:t>추가</a:t>
            </a:r>
            <a:r>
              <a:rPr lang="en-US" altLang="ko-KR" sz="5400" dirty="0">
                <a:solidFill>
                  <a:schemeClr val="tx2">
                    <a:lumMod val="50000"/>
                  </a:schemeClr>
                </a:solidFill>
                <a:latin typeface="210 맨발의청춘 R" pitchFamily="18" charset="-127"/>
                <a:ea typeface="210 맨발의청춘 R" pitchFamily="18" charset="-127"/>
              </a:rPr>
              <a:t>)</a:t>
            </a:r>
            <a:r>
              <a:rPr lang="ko-KR" altLang="en-US" sz="5400" dirty="0">
                <a:solidFill>
                  <a:schemeClr val="tx2">
                    <a:lumMod val="50000"/>
                  </a:schemeClr>
                </a:solidFill>
                <a:latin typeface="210 맨발의청춘 R" pitchFamily="18" charset="-127"/>
                <a:ea typeface="210 맨발의청춘 R" pitchFamily="18" charset="-127"/>
              </a:rPr>
              <a:t> 모델링 결과 분석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B97EA1A-2B93-1FEA-8284-B610AE1B26F1}"/>
              </a:ext>
            </a:extLst>
          </p:cNvPr>
          <p:cNvSpPr txBox="1"/>
          <p:nvPr/>
        </p:nvSpPr>
        <p:spPr>
          <a:xfrm>
            <a:off x="35496" y="1177975"/>
            <a:ext cx="63893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ko-KR" altLang="en-US" sz="1800" dirty="0">
                <a:solidFill>
                  <a:schemeClr val="tx2">
                    <a:lumMod val="50000"/>
                  </a:schemeClr>
                </a:solidFill>
                <a:latin typeface="210 맨발의청춘 R" pitchFamily="18" charset="-127"/>
                <a:ea typeface="210 맨발의청춘 R" pitchFamily="18" charset="-127"/>
              </a:rPr>
              <a:t>상관관계가 큰 센서 수치들로 인해 학습에 문제 없을 것</a:t>
            </a:r>
            <a:endParaRPr lang="en-US" altLang="ko-KR" sz="1800" dirty="0">
              <a:solidFill>
                <a:schemeClr val="tx2">
                  <a:lumMod val="50000"/>
                </a:schemeClr>
              </a:solidFill>
              <a:latin typeface="210 맨발의청춘 R" pitchFamily="18" charset="-127"/>
              <a:ea typeface="210 맨발의청춘 R" pitchFamily="18" charset="-127"/>
            </a:endParaRPr>
          </a:p>
        </p:txBody>
      </p:sp>
      <p:pic>
        <p:nvPicPr>
          <p:cNvPr id="35842" name="Picture 2">
            <a:extLst>
              <a:ext uri="{FF2B5EF4-FFF2-40B4-BE49-F238E27FC236}">
                <a16:creationId xmlns:a16="http://schemas.microsoft.com/office/drawing/2014/main" id="{EA2B8EBD-F860-5026-D3EE-2AE14173AC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745" y="4240474"/>
            <a:ext cx="3730995" cy="2617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844" name="Picture 4">
            <a:extLst>
              <a:ext uri="{FF2B5EF4-FFF2-40B4-BE49-F238E27FC236}">
                <a16:creationId xmlns:a16="http://schemas.microsoft.com/office/drawing/2014/main" id="{2BE0A7A8-0588-DAE7-DE5E-B0DAB704C7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784" y="1640124"/>
            <a:ext cx="2938515" cy="2507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850" name="Picture 10">
            <a:extLst>
              <a:ext uri="{FF2B5EF4-FFF2-40B4-BE49-F238E27FC236}">
                <a16:creationId xmlns:a16="http://schemas.microsoft.com/office/drawing/2014/main" id="{64576877-9839-C31F-7AAC-6010AFFA84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2189" y="1592882"/>
            <a:ext cx="2951671" cy="250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852" name="Picture 12">
            <a:extLst>
              <a:ext uri="{FF2B5EF4-FFF2-40B4-BE49-F238E27FC236}">
                <a16:creationId xmlns:a16="http://schemas.microsoft.com/office/drawing/2014/main" id="{DBA16E28-D755-85AB-7753-93E3A6AF9E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5370" y="4147657"/>
            <a:ext cx="3753846" cy="261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916185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30B6F4F5-54D3-08B3-900C-D6A6BF7101CF}"/>
              </a:ext>
            </a:extLst>
          </p:cNvPr>
          <p:cNvSpPr/>
          <p:nvPr/>
        </p:nvSpPr>
        <p:spPr>
          <a:xfrm>
            <a:off x="0" y="0"/>
            <a:ext cx="2990151" cy="6858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3267456" y="3075057"/>
            <a:ext cx="55351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err="1">
                <a:solidFill>
                  <a:schemeClr val="tx2">
                    <a:lumMod val="50000"/>
                  </a:schemeClr>
                </a:solidFill>
                <a:latin typeface="210 맨발의청춘 R" pitchFamily="18" charset="-127"/>
                <a:ea typeface="210 맨발의청춘 R" pitchFamily="18" charset="-127"/>
              </a:rPr>
              <a:t>고찰점</a:t>
            </a:r>
            <a:r>
              <a:rPr lang="en-US" altLang="ko-KR" sz="4000" dirty="0">
                <a:solidFill>
                  <a:schemeClr val="tx2">
                    <a:lumMod val="50000"/>
                  </a:schemeClr>
                </a:solidFill>
                <a:latin typeface="210 맨발의청춘 R" pitchFamily="18" charset="-127"/>
                <a:ea typeface="210 맨발의청춘 R" pitchFamily="18" charset="-127"/>
              </a:rPr>
              <a:t> </a:t>
            </a:r>
            <a:r>
              <a:rPr lang="ko-KR" altLang="en-US" sz="4000" dirty="0">
                <a:solidFill>
                  <a:schemeClr val="tx2">
                    <a:lumMod val="50000"/>
                  </a:schemeClr>
                </a:solidFill>
                <a:latin typeface="210 맨발의청춘 R" pitchFamily="18" charset="-127"/>
                <a:ea typeface="210 맨발의청춘 R" pitchFamily="18" charset="-127"/>
              </a:rPr>
              <a:t>및 향후 목표</a:t>
            </a:r>
          </a:p>
        </p:txBody>
      </p:sp>
    </p:spTree>
    <p:extLst>
      <p:ext uri="{BB962C8B-B14F-4D97-AF65-F5344CB8AC3E}">
        <p14:creationId xmlns:p14="http://schemas.microsoft.com/office/powerpoint/2010/main" val="49152266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16956FB-D628-A76A-7B5E-106601216C80}"/>
              </a:ext>
            </a:extLst>
          </p:cNvPr>
          <p:cNvSpPr/>
          <p:nvPr/>
        </p:nvSpPr>
        <p:spPr>
          <a:xfrm>
            <a:off x="0" y="0"/>
            <a:ext cx="9144000" cy="105273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35496" y="129406"/>
            <a:ext cx="576311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>
                <a:solidFill>
                  <a:schemeClr val="tx2">
                    <a:lumMod val="50000"/>
                  </a:schemeClr>
                </a:solidFill>
                <a:latin typeface="210 맨발의청춘 R" pitchFamily="18" charset="-127"/>
                <a:ea typeface="210 맨발의청춘 R" pitchFamily="18" charset="-127"/>
              </a:rPr>
              <a:t>고찰 및 향후 목표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D0B82F6-5C59-AF1C-7656-48BBA49BD9B2}"/>
              </a:ext>
            </a:extLst>
          </p:cNvPr>
          <p:cNvSpPr txBox="1"/>
          <p:nvPr/>
        </p:nvSpPr>
        <p:spPr>
          <a:xfrm>
            <a:off x="544830" y="1543735"/>
            <a:ext cx="623697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자체적으로 자세가 </a:t>
            </a:r>
            <a:r>
              <a:rPr lang="ko-KR" altLang="en-US" b="0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올바른지</a:t>
            </a:r>
            <a:r>
              <a:rPr lang="ko-KR" altLang="en-US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 그렇지 </a:t>
            </a:r>
            <a:r>
              <a:rPr lang="ko-KR" altLang="en-US" b="0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않은지</a:t>
            </a:r>
            <a:r>
              <a:rPr lang="ko-KR" altLang="en-US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 구분할 수 없음</a:t>
            </a:r>
            <a:endParaRPr lang="en-US" altLang="ko-KR" b="0" i="0" dirty="0">
              <a:solidFill>
                <a:srgbClr val="212121"/>
              </a:solidFill>
              <a:effectLst/>
              <a:latin typeface="Roboto" panose="02000000000000000000" pitchFamily="2" charset="0"/>
            </a:endParaRPr>
          </a:p>
          <a:p>
            <a:pPr algn="l"/>
            <a:endParaRPr lang="en-US" altLang="ko-KR" dirty="0">
              <a:solidFill>
                <a:srgbClr val="212121"/>
              </a:solidFill>
              <a:latin typeface="Roboto" panose="02000000000000000000" pitchFamily="2" charset="0"/>
            </a:endParaRPr>
          </a:p>
          <a:p>
            <a:pPr algn="l"/>
            <a:r>
              <a:rPr lang="en-US" altLang="ko-KR" b="0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Eurico</a:t>
            </a:r>
            <a:endParaRPr lang="ko-KR" altLang="en-US" b="0" i="0" dirty="0">
              <a:solidFill>
                <a:srgbClr val="212121"/>
              </a:solidFill>
              <a:effectLst/>
              <a:latin typeface="Roboto" panose="02000000000000000000" pitchFamily="2" charset="0"/>
            </a:endParaRPr>
          </a:p>
        </p:txBody>
      </p:sp>
      <p:pic>
        <p:nvPicPr>
          <p:cNvPr id="48130" name="Picture 2">
            <a:extLst>
              <a:ext uri="{FF2B5EF4-FFF2-40B4-BE49-F238E27FC236}">
                <a16:creationId xmlns:a16="http://schemas.microsoft.com/office/drawing/2014/main" id="{06085871-03E9-E747-855B-190D1E77DF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4075" y="2257336"/>
            <a:ext cx="4895850" cy="426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508445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16956FB-D628-A76A-7B5E-106601216C80}"/>
              </a:ext>
            </a:extLst>
          </p:cNvPr>
          <p:cNvSpPr/>
          <p:nvPr/>
        </p:nvSpPr>
        <p:spPr>
          <a:xfrm>
            <a:off x="0" y="0"/>
            <a:ext cx="9144000" cy="105273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35496" y="129406"/>
            <a:ext cx="576311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>
                <a:solidFill>
                  <a:schemeClr val="tx2">
                    <a:lumMod val="50000"/>
                  </a:schemeClr>
                </a:solidFill>
                <a:latin typeface="210 맨발의청춘 R" pitchFamily="18" charset="-127"/>
                <a:ea typeface="210 맨발의청춘 R" pitchFamily="18" charset="-127"/>
              </a:rPr>
              <a:t>고찰 및 향후 목표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D0B82F6-5C59-AF1C-7656-48BBA49BD9B2}"/>
              </a:ext>
            </a:extLst>
          </p:cNvPr>
          <p:cNvSpPr txBox="1"/>
          <p:nvPr/>
        </p:nvSpPr>
        <p:spPr>
          <a:xfrm>
            <a:off x="544830" y="1543735"/>
            <a:ext cx="8157210" cy="29372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sz="24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자체적으로 자세가 </a:t>
            </a:r>
            <a:r>
              <a:rPr lang="ko-KR" altLang="en-US" sz="2400" b="0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올바른지</a:t>
            </a:r>
            <a:r>
              <a:rPr lang="ko-KR" altLang="en-US" sz="24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 그렇지 </a:t>
            </a:r>
            <a:r>
              <a:rPr lang="ko-KR" altLang="en-US" sz="2400" b="0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않은지</a:t>
            </a:r>
            <a:r>
              <a:rPr lang="ko-KR" altLang="en-US" sz="24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 구분할 수 없음</a:t>
            </a:r>
            <a:endParaRPr lang="en-US" altLang="ko-KR" sz="2400" b="0" i="0" dirty="0">
              <a:solidFill>
                <a:srgbClr val="212121"/>
              </a:solidFill>
              <a:effectLst/>
              <a:latin typeface="Roboto" panose="02000000000000000000" pitchFamily="2" charset="0"/>
            </a:endParaRPr>
          </a:p>
          <a:p>
            <a:pPr algn="l"/>
            <a:endParaRPr lang="en-US" altLang="ko-KR" sz="2400" dirty="0">
              <a:solidFill>
                <a:srgbClr val="212121"/>
              </a:solidFill>
              <a:latin typeface="Roboto" panose="02000000000000000000" pitchFamily="2" charset="0"/>
            </a:endParaRPr>
          </a:p>
          <a:p>
            <a:pPr marL="285750" indent="-2857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212121"/>
                </a:solidFill>
                <a:latin typeface="Roboto" panose="02000000000000000000" pitchFamily="2" charset="0"/>
              </a:rPr>
              <a:t>단기간 전문가</a:t>
            </a:r>
            <a:r>
              <a:rPr lang="en-US" altLang="ko-KR" sz="2400" dirty="0">
                <a:solidFill>
                  <a:srgbClr val="212121"/>
                </a:solidFill>
                <a:latin typeface="Roboto" panose="02000000000000000000" pitchFamily="2" charset="0"/>
              </a:rPr>
              <a:t>/</a:t>
            </a:r>
            <a:r>
              <a:rPr lang="ko-KR" altLang="en-US" sz="2400" dirty="0">
                <a:solidFill>
                  <a:srgbClr val="212121"/>
                </a:solidFill>
                <a:latin typeface="Roboto" panose="02000000000000000000" pitchFamily="2" charset="0"/>
              </a:rPr>
              <a:t>트레이너 감독 아래 모델 학습</a:t>
            </a:r>
            <a:endParaRPr lang="en-US" altLang="ko-KR" sz="2400" dirty="0">
              <a:solidFill>
                <a:srgbClr val="212121"/>
              </a:solidFill>
              <a:latin typeface="Roboto" panose="02000000000000000000" pitchFamily="2" charset="0"/>
            </a:endParaRPr>
          </a:p>
          <a:p>
            <a:pPr marL="285750" indent="-2857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212121"/>
                </a:solidFill>
                <a:latin typeface="Roboto" panose="02000000000000000000" pitchFamily="2" charset="0"/>
              </a:rPr>
              <a:t>이후 혼자 운동</a:t>
            </a:r>
            <a:endParaRPr lang="en-US" altLang="ko-KR" sz="2400" dirty="0">
              <a:solidFill>
                <a:srgbClr val="212121"/>
              </a:solidFill>
              <a:latin typeface="Roboto" panose="02000000000000000000" pitchFamily="2" charset="0"/>
            </a:endParaRPr>
          </a:p>
          <a:p>
            <a:pPr marL="285750" indent="-2857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212121"/>
                </a:solidFill>
                <a:latin typeface="Roboto" panose="02000000000000000000" pitchFamily="2" charset="0"/>
              </a:rPr>
              <a:t>특정기간 이후 전문가와 함께 다시 학습</a:t>
            </a:r>
            <a:endParaRPr lang="en-US" altLang="ko-KR" sz="2400" dirty="0">
              <a:solidFill>
                <a:srgbClr val="212121"/>
              </a:solidFill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403109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16956FB-D628-A76A-7B5E-106601216C80}"/>
              </a:ext>
            </a:extLst>
          </p:cNvPr>
          <p:cNvSpPr/>
          <p:nvPr/>
        </p:nvSpPr>
        <p:spPr>
          <a:xfrm>
            <a:off x="0" y="0"/>
            <a:ext cx="9144000" cy="105273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35496" y="129406"/>
            <a:ext cx="576311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>
                <a:solidFill>
                  <a:schemeClr val="tx2">
                    <a:lumMod val="50000"/>
                  </a:schemeClr>
                </a:solidFill>
                <a:latin typeface="210 맨발의청춘 R" pitchFamily="18" charset="-127"/>
                <a:ea typeface="210 맨발의청춘 R" pitchFamily="18" charset="-127"/>
              </a:rPr>
              <a:t>고찰 및 향후 목표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D0B82F6-5C59-AF1C-7656-48BBA49BD9B2}"/>
              </a:ext>
            </a:extLst>
          </p:cNvPr>
          <p:cNvSpPr txBox="1"/>
          <p:nvPr/>
        </p:nvSpPr>
        <p:spPr>
          <a:xfrm>
            <a:off x="544830" y="1543735"/>
            <a:ext cx="8379714" cy="3675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sz="24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센서 문제점</a:t>
            </a:r>
            <a:endParaRPr lang="en-US" altLang="ko-KR" sz="2400" b="0" i="0" dirty="0">
              <a:solidFill>
                <a:srgbClr val="212121"/>
              </a:solidFill>
              <a:effectLst/>
              <a:latin typeface="Roboto" panose="02000000000000000000" pitchFamily="2" charset="0"/>
            </a:endParaRPr>
          </a:p>
          <a:p>
            <a:pPr algn="l"/>
            <a:endParaRPr lang="en-US" altLang="ko-KR" sz="2400" dirty="0">
              <a:solidFill>
                <a:srgbClr val="212121"/>
              </a:solidFill>
              <a:latin typeface="Roboto" panose="02000000000000000000" pitchFamily="2" charset="0"/>
            </a:endParaRPr>
          </a:p>
          <a:p>
            <a:pPr marL="285750" indent="-2857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212121"/>
                </a:solidFill>
                <a:latin typeface="Roboto" panose="02000000000000000000" pitchFamily="2" charset="0"/>
              </a:rPr>
              <a:t>노이즈 및 비정상 수치</a:t>
            </a:r>
            <a:r>
              <a:rPr lang="en-US" altLang="ko-KR" sz="2400" dirty="0">
                <a:solidFill>
                  <a:srgbClr val="212121"/>
                </a:solidFill>
                <a:latin typeface="Roboto" panose="02000000000000000000" pitchFamily="2" charset="0"/>
              </a:rPr>
              <a:t>: </a:t>
            </a:r>
            <a:r>
              <a:rPr lang="ko-KR" altLang="en-US" sz="2400" dirty="0">
                <a:solidFill>
                  <a:srgbClr val="212121"/>
                </a:solidFill>
                <a:latin typeface="Roboto" panose="02000000000000000000" pitchFamily="2" charset="0"/>
              </a:rPr>
              <a:t>모델 결과는 좋음</a:t>
            </a:r>
            <a:endParaRPr lang="en-US" altLang="ko-KR" sz="2400" dirty="0">
              <a:solidFill>
                <a:srgbClr val="212121"/>
              </a:solidFill>
              <a:latin typeface="Roboto" panose="02000000000000000000" pitchFamily="2" charset="0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212121"/>
                </a:solidFill>
                <a:latin typeface="Roboto" panose="02000000000000000000" pitchFamily="2" charset="0"/>
              </a:rPr>
              <a:t>센서 민감도 </a:t>
            </a:r>
            <a:r>
              <a:rPr lang="en-US" altLang="ko-KR" sz="2400" dirty="0">
                <a:solidFill>
                  <a:srgbClr val="212121"/>
                </a:solidFill>
                <a:latin typeface="Roboto" panose="02000000000000000000" pitchFamily="2" charset="0"/>
              </a:rPr>
              <a:t>/ </a:t>
            </a:r>
            <a:r>
              <a:rPr lang="ko-KR" altLang="en-US" sz="2400" dirty="0">
                <a:solidFill>
                  <a:srgbClr val="212121"/>
                </a:solidFill>
                <a:latin typeface="Roboto" panose="02000000000000000000" pitchFamily="2" charset="0"/>
              </a:rPr>
              <a:t>개발 비용 비교</a:t>
            </a:r>
            <a:endParaRPr lang="en-US" altLang="ko-KR" sz="2400" dirty="0">
              <a:solidFill>
                <a:srgbClr val="212121"/>
              </a:solidFill>
              <a:latin typeface="Roboto" panose="02000000000000000000" pitchFamily="2" charset="0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212121"/>
                </a:solidFill>
                <a:latin typeface="Roboto" panose="02000000000000000000" pitchFamily="2" charset="0"/>
              </a:rPr>
              <a:t>올바른 자세</a:t>
            </a:r>
            <a:r>
              <a:rPr lang="en-US" altLang="ko-KR" sz="2400" dirty="0">
                <a:solidFill>
                  <a:srgbClr val="212121"/>
                </a:solidFill>
                <a:latin typeface="Roboto" panose="02000000000000000000" pitchFamily="2" charset="0"/>
              </a:rPr>
              <a:t>/</a:t>
            </a:r>
            <a:r>
              <a:rPr lang="ko-KR" altLang="en-US" sz="2400" dirty="0">
                <a:solidFill>
                  <a:srgbClr val="212121"/>
                </a:solidFill>
                <a:latin typeface="Roboto" panose="02000000000000000000" pitchFamily="2" charset="0"/>
              </a:rPr>
              <a:t>잘못된 자세 구분을 위해 적정선 찾기</a:t>
            </a:r>
            <a:endParaRPr lang="en-US" altLang="ko-KR" sz="2400" dirty="0">
              <a:solidFill>
                <a:srgbClr val="212121"/>
              </a:solidFill>
              <a:latin typeface="Roboto" panose="02000000000000000000" pitchFamily="2" charset="0"/>
            </a:endParaRPr>
          </a:p>
          <a:p>
            <a:pPr marL="285750" indent="-2857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212121"/>
                </a:solidFill>
                <a:latin typeface="Roboto" panose="02000000000000000000" pitchFamily="2" charset="0"/>
              </a:rPr>
              <a:t>운동에 따른 센서 위치 변경</a:t>
            </a:r>
            <a:endParaRPr lang="en-US" altLang="ko-KR" sz="2400" dirty="0">
              <a:solidFill>
                <a:srgbClr val="212121"/>
              </a:solidFill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78052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1571570" y="910461"/>
            <a:ext cx="35782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210 맨발의청춘 R" pitchFamily="18" charset="-127"/>
                <a:ea typeface="210 맨발의청춘 R" pitchFamily="18" charset="-127"/>
              </a:rPr>
              <a:t>스마트 웨어러블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5496" y="129406"/>
            <a:ext cx="714811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>
                <a:solidFill>
                  <a:schemeClr val="tx2">
                    <a:lumMod val="50000"/>
                  </a:schemeClr>
                </a:solidFill>
                <a:latin typeface="210 맨발의청춘 R" pitchFamily="18" charset="-127"/>
                <a:ea typeface="210 맨발의청춘 R" pitchFamily="18" charset="-127"/>
              </a:rPr>
              <a:t>기존 운동에 대한 인식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16112" y="4028871"/>
            <a:ext cx="21403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rgbClr val="0070C0"/>
                </a:solidFill>
                <a:latin typeface="210 맨발의청춘 R" pitchFamily="18" charset="-127"/>
                <a:ea typeface="210 맨발의청춘 R" pitchFamily="18" charset="-127"/>
              </a:rPr>
              <a:t>샤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itchFamily="18" charset="-127"/>
                <a:ea typeface="210 맨발의청춘 R" pitchFamily="18" charset="-127"/>
              </a:rPr>
              <a:t>오미 </a:t>
            </a:r>
            <a:r>
              <a:rPr lang="ko-KR" altLang="en-US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itchFamily="18" charset="-127"/>
                <a:ea typeface="210 맨발의청춘 R" pitchFamily="18" charset="-127"/>
              </a:rPr>
              <a:t>미밴드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210 맨발의청춘 R" pitchFamily="18" charset="-127"/>
              <a:ea typeface="210 맨발의청춘 R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915770" y="4035620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err="1">
                <a:solidFill>
                  <a:schemeClr val="accent2">
                    <a:lumMod val="75000"/>
                  </a:schemeClr>
                </a:solidFill>
                <a:latin typeface="210 맨발의청춘 R" pitchFamily="18" charset="-127"/>
                <a:ea typeface="210 맨발의청춘 R" pitchFamily="18" charset="-127"/>
              </a:rPr>
              <a:t>애</a:t>
            </a:r>
            <a:r>
              <a:rPr lang="ko-KR" altLang="en-US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itchFamily="18" charset="-127"/>
                <a:ea typeface="210 맨발의청춘 R" pitchFamily="18" charset="-127"/>
              </a:rPr>
              <a:t>플워치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210 맨발의청춘 R" pitchFamily="18" charset="-127"/>
              <a:ea typeface="210 맨발의청춘 R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20128" y="4532927"/>
            <a:ext cx="3003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펜" pitchFamily="50" charset="-127"/>
                <a:ea typeface="나눔바른펜" pitchFamily="50" charset="-127"/>
              </a:rPr>
              <a:t>수면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펜" pitchFamily="50" charset="-127"/>
                <a:ea typeface="나눔바른펜" pitchFamily="50" charset="-127"/>
              </a:rPr>
              <a:t>, 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펜" pitchFamily="50" charset="-127"/>
                <a:ea typeface="나눔바른펜" pitchFamily="50" charset="-127"/>
              </a:rPr>
              <a:t>심박수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펜" pitchFamily="50" charset="-127"/>
                <a:ea typeface="나눔바른펜" pitchFamily="50" charset="-127"/>
              </a:rPr>
              <a:t>, 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펜" pitchFamily="50" charset="-127"/>
                <a:ea typeface="나눔바른펜" pitchFamily="50" charset="-127"/>
              </a:rPr>
              <a:t>칼로리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펜" pitchFamily="50" charset="-127"/>
                <a:ea typeface="나눔바른펜" pitchFamily="50" charset="-127"/>
              </a:rPr>
              <a:t>,… </a:t>
            </a:r>
            <a:r>
              <a:rPr lang="ko-KR" alt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바른펜" pitchFamily="50" charset="-127"/>
                <a:ea typeface="나눔바른펜" pitchFamily="50" charset="-127"/>
              </a:rPr>
              <a:t>고중강도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펜" pitchFamily="50" charset="-127"/>
                <a:ea typeface="나눔바른펜" pitchFamily="50" charset="-127"/>
              </a:rPr>
              <a:t> 활동</a:t>
            </a:r>
            <a:endParaRPr lang="en-US" altLang="ko-KR" sz="2000" dirty="0">
              <a:solidFill>
                <a:schemeClr val="tx1">
                  <a:lumMod val="50000"/>
                  <a:lumOff val="50000"/>
                </a:schemeClr>
              </a:solidFill>
              <a:latin typeface="나눔바른펜" pitchFamily="50" charset="-127"/>
              <a:ea typeface="나눔바른펜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508104" y="4532926"/>
            <a:ext cx="25514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펜" pitchFamily="50" charset="-127"/>
                <a:ea typeface="나눔바른펜" pitchFamily="50" charset="-127"/>
              </a:rPr>
              <a:t>운동 종목 설정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펜" pitchFamily="50" charset="-127"/>
                <a:ea typeface="나눔바른펜" pitchFamily="50" charset="-127"/>
              </a:rPr>
              <a:t>, 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펜" pitchFamily="50" charset="-127"/>
                <a:ea typeface="나눔바른펜" pitchFamily="50" charset="-127"/>
              </a:rPr>
              <a:t>시간 설정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펜" pitchFamily="50" charset="-127"/>
                <a:ea typeface="나눔바른펜" pitchFamily="50" charset="-127"/>
              </a:rPr>
              <a:t>, 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펜" pitchFamily="50" charset="-127"/>
                <a:ea typeface="나눔바른펜" pitchFamily="50" charset="-127"/>
              </a:rPr>
              <a:t>목표 설정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펜" pitchFamily="50" charset="-127"/>
                <a:ea typeface="나눔바른펜" pitchFamily="50" charset="-127"/>
              </a:rPr>
              <a:t>, 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펜" pitchFamily="50" charset="-127"/>
                <a:ea typeface="나눔바른펜" pitchFamily="50" charset="-127"/>
              </a:rPr>
              <a:t>운동량</a:t>
            </a:r>
            <a:endParaRPr lang="en-US" altLang="ko-KR" sz="2000" dirty="0">
              <a:solidFill>
                <a:schemeClr val="tx1">
                  <a:lumMod val="50000"/>
                  <a:lumOff val="50000"/>
                </a:schemeClr>
              </a:solidFill>
              <a:latin typeface="나눔바른펜" pitchFamily="50" charset="-127"/>
              <a:ea typeface="나눔바른펜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0" y="6547656"/>
            <a:ext cx="9144000" cy="31034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C5236259-D542-1753-FDF9-DE7BAD99846B}"/>
              </a:ext>
            </a:extLst>
          </p:cNvPr>
          <p:cNvGrpSpPr/>
          <p:nvPr/>
        </p:nvGrpSpPr>
        <p:grpSpPr>
          <a:xfrm>
            <a:off x="895178" y="2110051"/>
            <a:ext cx="2919579" cy="1869617"/>
            <a:chOff x="244368" y="1908834"/>
            <a:chExt cx="2919579" cy="1869617"/>
          </a:xfrm>
        </p:grpSpPr>
        <p:pic>
          <p:nvPicPr>
            <p:cNvPr id="2050" name="Picture 2" descr="Mi Bands">
              <a:extLst>
                <a:ext uri="{FF2B5EF4-FFF2-40B4-BE49-F238E27FC236}">
                  <a16:creationId xmlns:a16="http://schemas.microsoft.com/office/drawing/2014/main" id="{1EA0F0AE-028D-B3FB-F4F5-2298DD0ECD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368" y="1908834"/>
              <a:ext cx="2907815" cy="16356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0DC4084-627F-410B-0FBD-215AA232C7F4}"/>
                </a:ext>
              </a:extLst>
            </p:cNvPr>
            <p:cNvSpPr txBox="1"/>
            <p:nvPr/>
          </p:nvSpPr>
          <p:spPr>
            <a:xfrm>
              <a:off x="353405" y="3578396"/>
              <a:ext cx="2810542" cy="2000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700" b="0" dirty="0">
                  <a:solidFill>
                    <a:schemeClr val="bg1">
                      <a:lumMod val="85000"/>
                    </a:schemeClr>
                  </a:solidFill>
                  <a:effectLst/>
                  <a:latin typeface="Roboto" panose="020B0604020202020204" pitchFamily="2" charset="0"/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https://i.ytimg.com/vi/UUsA3qUHW2M/maxresdefault.jpg</a:t>
              </a:r>
              <a:endParaRPr lang="ko-KR" altLang="en-US" sz="7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D34E39A5-AAB6-B903-A89C-D1E834CFEC53}"/>
              </a:ext>
            </a:extLst>
          </p:cNvPr>
          <p:cNvGrpSpPr/>
          <p:nvPr/>
        </p:nvGrpSpPr>
        <p:grpSpPr>
          <a:xfrm>
            <a:off x="5625826" y="1946137"/>
            <a:ext cx="2200844" cy="1978841"/>
            <a:chOff x="4068219" y="1741642"/>
            <a:chExt cx="2200844" cy="1978841"/>
          </a:xfrm>
        </p:grpSpPr>
        <p:pic>
          <p:nvPicPr>
            <p:cNvPr id="2060" name="Picture 12" descr="애플 워치">
              <a:extLst>
                <a:ext uri="{FF2B5EF4-FFF2-40B4-BE49-F238E27FC236}">
                  <a16:creationId xmlns:a16="http://schemas.microsoft.com/office/drawing/2014/main" id="{45D4C7B2-3A61-B900-409D-F87568EC19D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68219" y="1741642"/>
              <a:ext cx="2200844" cy="1806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7DFB9D1-D0DC-73E2-9B83-679A8D6FC259}"/>
                </a:ext>
              </a:extLst>
            </p:cNvPr>
            <p:cNvSpPr txBox="1"/>
            <p:nvPr/>
          </p:nvSpPr>
          <p:spPr>
            <a:xfrm>
              <a:off x="4218051" y="3597372"/>
              <a:ext cx="1863485" cy="12311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200" b="0" i="0" dirty="0">
                  <a:solidFill>
                    <a:schemeClr val="bg1">
                      <a:lumMod val="85000"/>
                    </a:schemeClr>
                  </a:solidFill>
                  <a:effectLst/>
                  <a:latin typeface="Roboto" panose="02000000000000000000" pitchFamily="2" charset="0"/>
                  <a:hlinkClick r:id="rId5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https://t2.daumcdn.net/thumb/R720x0/?fname=http://t1.daumcdn.net/brunch/service/guest/image/orkj9dCxi8NLCMo2t_hdJenSRD8.PNG</a:t>
              </a:r>
              <a:endParaRPr lang="ko-KR" altLang="en-US" sz="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E3BF2595-D5BE-2F1E-02F3-3649E59B71C5}"/>
              </a:ext>
            </a:extLst>
          </p:cNvPr>
          <p:cNvGrpSpPr/>
          <p:nvPr/>
        </p:nvGrpSpPr>
        <p:grpSpPr>
          <a:xfrm>
            <a:off x="5410017" y="1309411"/>
            <a:ext cx="2695356" cy="4518539"/>
            <a:chOff x="-1548680" y="700351"/>
            <a:chExt cx="1793048" cy="3005895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227A4EFA-A613-DC0D-F745-126C55BCD88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1427289" y="700351"/>
              <a:ext cx="1581150" cy="2819400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AD040DE-16A2-106E-6DB2-02478B6E7BFA}"/>
                </a:ext>
              </a:extLst>
            </p:cNvPr>
            <p:cNvSpPr txBox="1"/>
            <p:nvPr/>
          </p:nvSpPr>
          <p:spPr>
            <a:xfrm>
              <a:off x="-1548680" y="3614111"/>
              <a:ext cx="1793048" cy="9213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300" b="0" i="0" dirty="0">
                  <a:solidFill>
                    <a:schemeClr val="bg1">
                      <a:lumMod val="85000"/>
                    </a:schemeClr>
                  </a:solidFill>
                  <a:effectLst/>
                  <a:latin typeface="Roboto" panose="02000000000000000000" pitchFamily="2" charset="0"/>
                  <a:hlinkClick r:id="rId7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https://play-lh.googleusercontent.com/wTJN87AyUFNBPEU5ScNQP_bpzTlIHKc9b8RomUgIT3Y3UcVPThYdTQG4QQGUUuQZxPdh=w526-h296-rw</a:t>
              </a:r>
              <a:endParaRPr lang="ko-KR" altLang="en-US" sz="3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9335552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16956FB-D628-A76A-7B5E-106601216C80}"/>
              </a:ext>
            </a:extLst>
          </p:cNvPr>
          <p:cNvSpPr/>
          <p:nvPr/>
        </p:nvSpPr>
        <p:spPr>
          <a:xfrm>
            <a:off x="0" y="0"/>
            <a:ext cx="9144000" cy="105273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35496" y="129406"/>
            <a:ext cx="576311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>
                <a:solidFill>
                  <a:schemeClr val="tx2">
                    <a:lumMod val="50000"/>
                  </a:schemeClr>
                </a:solidFill>
                <a:latin typeface="210 맨발의청춘 R" pitchFamily="18" charset="-127"/>
                <a:ea typeface="210 맨발의청춘 R" pitchFamily="18" charset="-127"/>
              </a:rPr>
              <a:t>고찰 및 향후 목표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D0B82F6-5C59-AF1C-7656-48BBA49BD9B2}"/>
              </a:ext>
            </a:extLst>
          </p:cNvPr>
          <p:cNvSpPr txBox="1"/>
          <p:nvPr/>
        </p:nvSpPr>
        <p:spPr>
          <a:xfrm>
            <a:off x="544830" y="1543735"/>
            <a:ext cx="8157210" cy="29372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sz="24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측정 단위 조정</a:t>
            </a:r>
            <a:endParaRPr lang="en-US" altLang="ko-KR" sz="2400" b="0" i="0" dirty="0">
              <a:solidFill>
                <a:srgbClr val="212121"/>
              </a:solidFill>
              <a:effectLst/>
              <a:latin typeface="Roboto" panose="02000000000000000000" pitchFamily="2" charset="0"/>
            </a:endParaRPr>
          </a:p>
          <a:p>
            <a:pPr algn="l"/>
            <a:endParaRPr lang="en-US" altLang="ko-KR" sz="2400" dirty="0">
              <a:solidFill>
                <a:srgbClr val="212121"/>
              </a:solidFill>
              <a:latin typeface="Roboto" panose="02000000000000000000" pitchFamily="2" charset="0"/>
            </a:endParaRPr>
          </a:p>
          <a:p>
            <a:pPr marL="285750" indent="-2857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212121"/>
                </a:solidFill>
                <a:latin typeface="Roboto" panose="02000000000000000000" pitchFamily="2" charset="0"/>
              </a:rPr>
              <a:t>반복적인 특징 학습으로 개별 움직임 단위 자체 구분</a:t>
            </a:r>
            <a:endParaRPr lang="en-US" altLang="ko-KR" sz="2400" dirty="0">
              <a:solidFill>
                <a:srgbClr val="212121"/>
              </a:solidFill>
              <a:latin typeface="Roboto" panose="02000000000000000000" pitchFamily="2" charset="0"/>
            </a:endParaRPr>
          </a:p>
          <a:p>
            <a:pPr marL="285750" indent="-2857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212121"/>
                </a:solidFill>
                <a:latin typeface="Roboto" panose="02000000000000000000" pitchFamily="2" charset="0"/>
              </a:rPr>
              <a:t>움직임 단위</a:t>
            </a:r>
            <a:r>
              <a:rPr lang="en-US" altLang="ko-KR" sz="2400" dirty="0">
                <a:solidFill>
                  <a:srgbClr val="212121"/>
                </a:solidFill>
                <a:latin typeface="Roboto" panose="02000000000000000000" pitchFamily="2" charset="0"/>
              </a:rPr>
              <a:t>/</a:t>
            </a:r>
            <a:r>
              <a:rPr lang="ko-KR" altLang="en-US" sz="2400" dirty="0">
                <a:solidFill>
                  <a:srgbClr val="212121"/>
                </a:solidFill>
                <a:latin typeface="Roboto" panose="02000000000000000000" pitchFamily="2" charset="0"/>
              </a:rPr>
              <a:t>세트 단위로 자세 유지</a:t>
            </a:r>
            <a:r>
              <a:rPr lang="en-US" altLang="ko-KR" sz="2400" dirty="0">
                <a:solidFill>
                  <a:srgbClr val="212121"/>
                </a:solidFill>
                <a:latin typeface="Roboto" panose="02000000000000000000" pitchFamily="2" charset="0"/>
              </a:rPr>
              <a:t>/</a:t>
            </a:r>
            <a:r>
              <a:rPr lang="ko-KR" altLang="en-US" sz="2400" dirty="0">
                <a:solidFill>
                  <a:srgbClr val="212121"/>
                </a:solidFill>
                <a:latin typeface="Roboto" panose="02000000000000000000" pitchFamily="2" charset="0"/>
              </a:rPr>
              <a:t>이탈여부</a:t>
            </a:r>
            <a:r>
              <a:rPr lang="en-US" altLang="ko-KR" sz="2400" dirty="0">
                <a:solidFill>
                  <a:srgbClr val="212121"/>
                </a:solidFill>
                <a:latin typeface="Roboto" panose="02000000000000000000" pitchFamily="2" charset="0"/>
              </a:rPr>
              <a:t>, </a:t>
            </a:r>
            <a:r>
              <a:rPr lang="ko-KR" altLang="en-US" sz="2400" dirty="0">
                <a:solidFill>
                  <a:srgbClr val="212121"/>
                </a:solidFill>
                <a:latin typeface="Roboto" panose="02000000000000000000" pitchFamily="2" charset="0"/>
              </a:rPr>
              <a:t>심박수</a:t>
            </a:r>
            <a:r>
              <a:rPr lang="en-US" altLang="ko-KR" sz="2400" dirty="0">
                <a:solidFill>
                  <a:srgbClr val="212121"/>
                </a:solidFill>
                <a:latin typeface="Roboto" panose="02000000000000000000" pitchFamily="2" charset="0"/>
              </a:rPr>
              <a:t>, </a:t>
            </a:r>
            <a:r>
              <a:rPr lang="ko-KR" altLang="en-US" sz="2400" dirty="0">
                <a:solidFill>
                  <a:srgbClr val="212121"/>
                </a:solidFill>
                <a:latin typeface="Roboto" panose="02000000000000000000" pitchFamily="2" charset="0"/>
              </a:rPr>
              <a:t>열량 소모 등의 수치 제공</a:t>
            </a:r>
            <a:endParaRPr lang="en-US" altLang="ko-KR" sz="2400" dirty="0">
              <a:solidFill>
                <a:srgbClr val="212121"/>
              </a:solidFill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747921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1520" y="2564904"/>
            <a:ext cx="6552728" cy="1143000"/>
          </a:xfrm>
        </p:spPr>
        <p:txBody>
          <a:bodyPr/>
          <a:lstStyle/>
          <a:p>
            <a:pPr algn="l"/>
            <a:r>
              <a:rPr lang="en-US" altLang="ko-KR" dirty="0">
                <a:solidFill>
                  <a:schemeClr val="accent2">
                    <a:lumMod val="75000"/>
                  </a:schemeClr>
                </a:solidFill>
                <a:latin typeface="210 맨발의청춘 R" pitchFamily="18" charset="-127"/>
                <a:ea typeface="210 맨발의청춘 R" pitchFamily="18" charset="-127"/>
              </a:rPr>
              <a:t>T</a:t>
            </a:r>
            <a:r>
              <a:rPr lang="en-US" altLang="ko-KR" dirty="0">
                <a:latin typeface="210 맨발의청춘 R" pitchFamily="18" charset="-127"/>
                <a:ea typeface="210 맨발의청춘 R" pitchFamily="18" charset="-127"/>
              </a:rPr>
              <a:t>HANK YOU</a:t>
            </a:r>
            <a:endParaRPr lang="ko-KR" altLang="en-US" dirty="0">
              <a:latin typeface="210 맨발의청춘 R" pitchFamily="18" charset="-127"/>
              <a:ea typeface="210 맨발의청춘 R" pitchFamily="18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-36512" y="3573016"/>
            <a:ext cx="8101012" cy="0"/>
          </a:xfrm>
          <a:prstGeom prst="line">
            <a:avLst/>
          </a:prstGeom>
          <a:ln w="444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47" name="Picture 3" descr="C:\Users\LG\Downloads\1494588665_basicwoman09.png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750" y="1822655"/>
            <a:ext cx="161925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39702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1571570" y="910461"/>
            <a:ext cx="35782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210 맨발의청춘 R" pitchFamily="18" charset="-127"/>
                <a:ea typeface="210 맨발의청춘 R" pitchFamily="18" charset="-127"/>
              </a:rPr>
              <a:t>스마트 웨어러블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5496" y="129406"/>
            <a:ext cx="714811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>
                <a:solidFill>
                  <a:schemeClr val="tx2">
                    <a:lumMod val="50000"/>
                  </a:schemeClr>
                </a:solidFill>
                <a:latin typeface="210 맨발의청춘 R" pitchFamily="18" charset="-127"/>
                <a:ea typeface="210 맨발의청춘 R" pitchFamily="18" charset="-127"/>
              </a:rPr>
              <a:t>기존 운동에 대한 인식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16112" y="4028871"/>
            <a:ext cx="21403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rgbClr val="0070C0"/>
                </a:solidFill>
                <a:latin typeface="210 맨발의청춘 R" pitchFamily="18" charset="-127"/>
                <a:ea typeface="210 맨발의청춘 R" pitchFamily="18" charset="-127"/>
              </a:rPr>
              <a:t>샤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itchFamily="18" charset="-127"/>
                <a:ea typeface="210 맨발의청춘 R" pitchFamily="18" charset="-127"/>
              </a:rPr>
              <a:t>오미 </a:t>
            </a:r>
            <a:r>
              <a:rPr lang="ko-KR" altLang="en-US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itchFamily="18" charset="-127"/>
                <a:ea typeface="210 맨발의청춘 R" pitchFamily="18" charset="-127"/>
              </a:rPr>
              <a:t>미밴드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210 맨발의청춘 R" pitchFamily="18" charset="-127"/>
              <a:ea typeface="210 맨발의청춘 R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915770" y="4035620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err="1">
                <a:solidFill>
                  <a:schemeClr val="accent2">
                    <a:lumMod val="75000"/>
                  </a:schemeClr>
                </a:solidFill>
                <a:latin typeface="210 맨발의청춘 R" pitchFamily="18" charset="-127"/>
                <a:ea typeface="210 맨발의청춘 R" pitchFamily="18" charset="-127"/>
              </a:rPr>
              <a:t>애</a:t>
            </a:r>
            <a:r>
              <a:rPr lang="ko-KR" altLang="en-US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itchFamily="18" charset="-127"/>
                <a:ea typeface="210 맨발의청춘 R" pitchFamily="18" charset="-127"/>
              </a:rPr>
              <a:t>플워치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210 맨발의청춘 R" pitchFamily="18" charset="-127"/>
              <a:ea typeface="210 맨발의청춘 R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20128" y="4532927"/>
            <a:ext cx="3003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펜" pitchFamily="50" charset="-127"/>
                <a:ea typeface="나눔바른펜" pitchFamily="50" charset="-127"/>
              </a:rPr>
              <a:t>수면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펜" pitchFamily="50" charset="-127"/>
                <a:ea typeface="나눔바른펜" pitchFamily="50" charset="-127"/>
              </a:rPr>
              <a:t>, 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펜" pitchFamily="50" charset="-127"/>
                <a:ea typeface="나눔바른펜" pitchFamily="50" charset="-127"/>
              </a:rPr>
              <a:t>심박수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펜" pitchFamily="50" charset="-127"/>
                <a:ea typeface="나눔바른펜" pitchFamily="50" charset="-127"/>
              </a:rPr>
              <a:t>, 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펜" pitchFamily="50" charset="-127"/>
                <a:ea typeface="나눔바른펜" pitchFamily="50" charset="-127"/>
              </a:rPr>
              <a:t>칼로리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펜" pitchFamily="50" charset="-127"/>
                <a:ea typeface="나눔바른펜" pitchFamily="50" charset="-127"/>
              </a:rPr>
              <a:t>,… </a:t>
            </a:r>
            <a:r>
              <a:rPr lang="ko-KR" alt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바른펜" pitchFamily="50" charset="-127"/>
                <a:ea typeface="나눔바른펜" pitchFamily="50" charset="-127"/>
              </a:rPr>
              <a:t>고중강도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펜" pitchFamily="50" charset="-127"/>
                <a:ea typeface="나눔바른펜" pitchFamily="50" charset="-127"/>
              </a:rPr>
              <a:t> 활동</a:t>
            </a:r>
            <a:endParaRPr lang="en-US" altLang="ko-KR" sz="2000" dirty="0">
              <a:solidFill>
                <a:schemeClr val="tx1">
                  <a:lumMod val="50000"/>
                  <a:lumOff val="50000"/>
                </a:schemeClr>
              </a:solidFill>
              <a:latin typeface="나눔바른펜" pitchFamily="50" charset="-127"/>
              <a:ea typeface="나눔바른펜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508104" y="4532926"/>
            <a:ext cx="25514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펜" pitchFamily="50" charset="-127"/>
                <a:ea typeface="나눔바른펜" pitchFamily="50" charset="-127"/>
              </a:rPr>
              <a:t>운동 종목 설정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펜" pitchFamily="50" charset="-127"/>
                <a:ea typeface="나눔바른펜" pitchFamily="50" charset="-127"/>
              </a:rPr>
              <a:t>, 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펜" pitchFamily="50" charset="-127"/>
                <a:ea typeface="나눔바른펜" pitchFamily="50" charset="-127"/>
              </a:rPr>
              <a:t>시간 설정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펜" pitchFamily="50" charset="-127"/>
                <a:ea typeface="나눔바른펜" pitchFamily="50" charset="-127"/>
              </a:rPr>
              <a:t>, 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펜" pitchFamily="50" charset="-127"/>
                <a:ea typeface="나눔바른펜" pitchFamily="50" charset="-127"/>
              </a:rPr>
              <a:t>목표 설정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펜" pitchFamily="50" charset="-127"/>
                <a:ea typeface="나눔바른펜" pitchFamily="50" charset="-127"/>
              </a:rPr>
              <a:t>, 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펜" pitchFamily="50" charset="-127"/>
                <a:ea typeface="나눔바른펜" pitchFamily="50" charset="-127"/>
              </a:rPr>
              <a:t>운동량</a:t>
            </a:r>
            <a:endParaRPr lang="en-US" altLang="ko-KR" sz="2000" dirty="0">
              <a:solidFill>
                <a:schemeClr val="tx1">
                  <a:lumMod val="50000"/>
                  <a:lumOff val="50000"/>
                </a:schemeClr>
              </a:solidFill>
              <a:latin typeface="나눔바른펜" pitchFamily="50" charset="-127"/>
              <a:ea typeface="나눔바른펜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0" y="6547656"/>
            <a:ext cx="9144000" cy="31034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C5236259-D542-1753-FDF9-DE7BAD99846B}"/>
              </a:ext>
            </a:extLst>
          </p:cNvPr>
          <p:cNvGrpSpPr/>
          <p:nvPr/>
        </p:nvGrpSpPr>
        <p:grpSpPr>
          <a:xfrm>
            <a:off x="895178" y="2110051"/>
            <a:ext cx="2919579" cy="1869617"/>
            <a:chOff x="244368" y="1908834"/>
            <a:chExt cx="2919579" cy="1869617"/>
          </a:xfrm>
        </p:grpSpPr>
        <p:pic>
          <p:nvPicPr>
            <p:cNvPr id="2050" name="Picture 2" descr="Mi Bands">
              <a:extLst>
                <a:ext uri="{FF2B5EF4-FFF2-40B4-BE49-F238E27FC236}">
                  <a16:creationId xmlns:a16="http://schemas.microsoft.com/office/drawing/2014/main" id="{1EA0F0AE-028D-B3FB-F4F5-2298DD0ECD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368" y="1908834"/>
              <a:ext cx="2907815" cy="16356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0DC4084-627F-410B-0FBD-215AA232C7F4}"/>
                </a:ext>
              </a:extLst>
            </p:cNvPr>
            <p:cNvSpPr txBox="1"/>
            <p:nvPr/>
          </p:nvSpPr>
          <p:spPr>
            <a:xfrm>
              <a:off x="353405" y="3578396"/>
              <a:ext cx="2810542" cy="2000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700" b="0" dirty="0">
                  <a:solidFill>
                    <a:schemeClr val="bg1">
                      <a:lumMod val="85000"/>
                    </a:schemeClr>
                  </a:solidFill>
                  <a:effectLst/>
                  <a:latin typeface="Roboto" panose="020B0604020202020204" pitchFamily="2" charset="0"/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https://i.ytimg.com/vi/UUsA3qUHW2M/maxresdefault.jpg</a:t>
              </a:r>
              <a:endParaRPr lang="ko-KR" altLang="en-US" sz="7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D34E39A5-AAB6-B903-A89C-D1E834CFEC53}"/>
              </a:ext>
            </a:extLst>
          </p:cNvPr>
          <p:cNvGrpSpPr/>
          <p:nvPr/>
        </p:nvGrpSpPr>
        <p:grpSpPr>
          <a:xfrm>
            <a:off x="5625826" y="1946137"/>
            <a:ext cx="2200844" cy="1978841"/>
            <a:chOff x="4068219" y="1741642"/>
            <a:chExt cx="2200844" cy="1978841"/>
          </a:xfrm>
        </p:grpSpPr>
        <p:pic>
          <p:nvPicPr>
            <p:cNvPr id="2060" name="Picture 12" descr="애플 워치">
              <a:extLst>
                <a:ext uri="{FF2B5EF4-FFF2-40B4-BE49-F238E27FC236}">
                  <a16:creationId xmlns:a16="http://schemas.microsoft.com/office/drawing/2014/main" id="{45D4C7B2-3A61-B900-409D-F87568EC19D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68219" y="1741642"/>
              <a:ext cx="2200844" cy="1806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7DFB9D1-D0DC-73E2-9B83-679A8D6FC259}"/>
                </a:ext>
              </a:extLst>
            </p:cNvPr>
            <p:cNvSpPr txBox="1"/>
            <p:nvPr/>
          </p:nvSpPr>
          <p:spPr>
            <a:xfrm>
              <a:off x="4218051" y="3597372"/>
              <a:ext cx="1863485" cy="12311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200" b="0" i="0" dirty="0">
                  <a:solidFill>
                    <a:schemeClr val="bg1">
                      <a:lumMod val="85000"/>
                    </a:schemeClr>
                  </a:solidFill>
                  <a:effectLst/>
                  <a:latin typeface="Roboto" panose="02000000000000000000" pitchFamily="2" charset="0"/>
                  <a:hlinkClick r:id="rId5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https://t2.daumcdn.net/thumb/R720x0/?fname=http://t1.daumcdn.net/brunch/service/guest/image/orkj9dCxi8NLCMo2t_hdJenSRD8.PNG</a:t>
              </a:r>
              <a:endParaRPr lang="ko-KR" altLang="en-US" sz="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339946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1571570" y="910461"/>
            <a:ext cx="35782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210 맨발의청춘 R" pitchFamily="18" charset="-127"/>
                <a:ea typeface="210 맨발의청춘 R" pitchFamily="18" charset="-127"/>
              </a:rPr>
              <a:t>스마트 웨어러블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5496" y="129406"/>
            <a:ext cx="714811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>
                <a:solidFill>
                  <a:schemeClr val="tx2">
                    <a:lumMod val="50000"/>
                  </a:schemeClr>
                </a:solidFill>
                <a:latin typeface="210 맨발의청춘 R" pitchFamily="18" charset="-127"/>
                <a:ea typeface="210 맨발의청춘 R" pitchFamily="18" charset="-127"/>
              </a:rPr>
              <a:t>기존 운동에 대한 인식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16112" y="4028871"/>
            <a:ext cx="21403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rgbClr val="0070C0"/>
                </a:solidFill>
                <a:latin typeface="210 맨발의청춘 R" pitchFamily="18" charset="-127"/>
                <a:ea typeface="210 맨발의청춘 R" pitchFamily="18" charset="-127"/>
              </a:rPr>
              <a:t>샤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itchFamily="18" charset="-127"/>
                <a:ea typeface="210 맨발의청춘 R" pitchFamily="18" charset="-127"/>
              </a:rPr>
              <a:t>오미 </a:t>
            </a:r>
            <a:r>
              <a:rPr lang="ko-KR" altLang="en-US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itchFamily="18" charset="-127"/>
                <a:ea typeface="210 맨발의청춘 R" pitchFamily="18" charset="-127"/>
              </a:rPr>
              <a:t>미밴드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210 맨발의청춘 R" pitchFamily="18" charset="-127"/>
              <a:ea typeface="210 맨발의청춘 R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915770" y="4035620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err="1">
                <a:solidFill>
                  <a:schemeClr val="accent2">
                    <a:lumMod val="75000"/>
                  </a:schemeClr>
                </a:solidFill>
                <a:latin typeface="210 맨발의청춘 R" pitchFamily="18" charset="-127"/>
                <a:ea typeface="210 맨발의청춘 R" pitchFamily="18" charset="-127"/>
              </a:rPr>
              <a:t>애</a:t>
            </a:r>
            <a:r>
              <a:rPr lang="ko-KR" altLang="en-US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itchFamily="18" charset="-127"/>
                <a:ea typeface="210 맨발의청춘 R" pitchFamily="18" charset="-127"/>
              </a:rPr>
              <a:t>플워치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210 맨발의청춘 R" pitchFamily="18" charset="-127"/>
              <a:ea typeface="210 맨발의청춘 R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20128" y="4532927"/>
            <a:ext cx="3003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펜" pitchFamily="50" charset="-127"/>
                <a:ea typeface="나눔바른펜" pitchFamily="50" charset="-127"/>
              </a:rPr>
              <a:t>수면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펜" pitchFamily="50" charset="-127"/>
                <a:ea typeface="나눔바른펜" pitchFamily="50" charset="-127"/>
              </a:rPr>
              <a:t>, 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펜" pitchFamily="50" charset="-127"/>
                <a:ea typeface="나눔바른펜" pitchFamily="50" charset="-127"/>
              </a:rPr>
              <a:t>심박수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펜" pitchFamily="50" charset="-127"/>
                <a:ea typeface="나눔바른펜" pitchFamily="50" charset="-127"/>
              </a:rPr>
              <a:t>, 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펜" pitchFamily="50" charset="-127"/>
                <a:ea typeface="나눔바른펜" pitchFamily="50" charset="-127"/>
              </a:rPr>
              <a:t>칼로리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펜" pitchFamily="50" charset="-127"/>
                <a:ea typeface="나눔바른펜" pitchFamily="50" charset="-127"/>
              </a:rPr>
              <a:t>,… </a:t>
            </a:r>
            <a:r>
              <a:rPr lang="ko-KR" alt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바른펜" pitchFamily="50" charset="-127"/>
                <a:ea typeface="나눔바른펜" pitchFamily="50" charset="-127"/>
              </a:rPr>
              <a:t>고중강도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펜" pitchFamily="50" charset="-127"/>
                <a:ea typeface="나눔바른펜" pitchFamily="50" charset="-127"/>
              </a:rPr>
              <a:t> 활동</a:t>
            </a:r>
            <a:endParaRPr lang="en-US" altLang="ko-KR" sz="2000" dirty="0">
              <a:solidFill>
                <a:schemeClr val="tx1">
                  <a:lumMod val="50000"/>
                  <a:lumOff val="50000"/>
                </a:schemeClr>
              </a:solidFill>
              <a:latin typeface="나눔바른펜" pitchFamily="50" charset="-127"/>
              <a:ea typeface="나눔바른펜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508104" y="4532926"/>
            <a:ext cx="25514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펜" pitchFamily="50" charset="-127"/>
                <a:ea typeface="나눔바른펜" pitchFamily="50" charset="-127"/>
              </a:rPr>
              <a:t>운동 종목 설정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펜" pitchFamily="50" charset="-127"/>
                <a:ea typeface="나눔바른펜" pitchFamily="50" charset="-127"/>
              </a:rPr>
              <a:t>, 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펜" pitchFamily="50" charset="-127"/>
                <a:ea typeface="나눔바른펜" pitchFamily="50" charset="-127"/>
              </a:rPr>
              <a:t>시간 설정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펜" pitchFamily="50" charset="-127"/>
                <a:ea typeface="나눔바른펜" pitchFamily="50" charset="-127"/>
              </a:rPr>
              <a:t>, 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펜" pitchFamily="50" charset="-127"/>
                <a:ea typeface="나눔바른펜" pitchFamily="50" charset="-127"/>
              </a:rPr>
              <a:t>목표 설정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펜" pitchFamily="50" charset="-127"/>
                <a:ea typeface="나눔바른펜" pitchFamily="50" charset="-127"/>
              </a:rPr>
              <a:t>, 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펜" pitchFamily="50" charset="-127"/>
                <a:ea typeface="나눔바른펜" pitchFamily="50" charset="-127"/>
              </a:rPr>
              <a:t>운동량</a:t>
            </a:r>
            <a:endParaRPr lang="en-US" altLang="ko-KR" sz="2000" dirty="0">
              <a:solidFill>
                <a:schemeClr val="tx1">
                  <a:lumMod val="50000"/>
                  <a:lumOff val="50000"/>
                </a:schemeClr>
              </a:solidFill>
              <a:latin typeface="나눔바른펜" pitchFamily="50" charset="-127"/>
              <a:ea typeface="나눔바른펜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0" y="6547656"/>
            <a:ext cx="9144000" cy="31034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C5236259-D542-1753-FDF9-DE7BAD99846B}"/>
              </a:ext>
            </a:extLst>
          </p:cNvPr>
          <p:cNvGrpSpPr/>
          <p:nvPr/>
        </p:nvGrpSpPr>
        <p:grpSpPr>
          <a:xfrm>
            <a:off x="895178" y="2110051"/>
            <a:ext cx="2919579" cy="1869617"/>
            <a:chOff x="244368" y="1908834"/>
            <a:chExt cx="2919579" cy="1869617"/>
          </a:xfrm>
        </p:grpSpPr>
        <p:pic>
          <p:nvPicPr>
            <p:cNvPr id="2050" name="Picture 2" descr="Mi Bands">
              <a:extLst>
                <a:ext uri="{FF2B5EF4-FFF2-40B4-BE49-F238E27FC236}">
                  <a16:creationId xmlns:a16="http://schemas.microsoft.com/office/drawing/2014/main" id="{1EA0F0AE-028D-B3FB-F4F5-2298DD0ECD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368" y="1908834"/>
              <a:ext cx="2907815" cy="16356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0DC4084-627F-410B-0FBD-215AA232C7F4}"/>
                </a:ext>
              </a:extLst>
            </p:cNvPr>
            <p:cNvSpPr txBox="1"/>
            <p:nvPr/>
          </p:nvSpPr>
          <p:spPr>
            <a:xfrm>
              <a:off x="353405" y="3578396"/>
              <a:ext cx="2810542" cy="2000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700" b="0" dirty="0">
                  <a:solidFill>
                    <a:schemeClr val="bg1">
                      <a:lumMod val="85000"/>
                    </a:schemeClr>
                  </a:solidFill>
                  <a:effectLst/>
                  <a:latin typeface="Roboto" panose="020B0604020202020204" pitchFamily="2" charset="0"/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https://i.ytimg.com/vi/UUsA3qUHW2M/maxresdefault.jpg</a:t>
              </a:r>
              <a:endParaRPr lang="ko-KR" altLang="en-US" sz="7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D34E39A5-AAB6-B903-A89C-D1E834CFEC53}"/>
              </a:ext>
            </a:extLst>
          </p:cNvPr>
          <p:cNvGrpSpPr/>
          <p:nvPr/>
        </p:nvGrpSpPr>
        <p:grpSpPr>
          <a:xfrm>
            <a:off x="5625826" y="1946137"/>
            <a:ext cx="2200844" cy="1978841"/>
            <a:chOff x="4068219" y="1741642"/>
            <a:chExt cx="2200844" cy="1978841"/>
          </a:xfrm>
        </p:grpSpPr>
        <p:pic>
          <p:nvPicPr>
            <p:cNvPr id="2060" name="Picture 12" descr="애플 워치">
              <a:extLst>
                <a:ext uri="{FF2B5EF4-FFF2-40B4-BE49-F238E27FC236}">
                  <a16:creationId xmlns:a16="http://schemas.microsoft.com/office/drawing/2014/main" id="{45D4C7B2-3A61-B900-409D-F87568EC19D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68219" y="1741642"/>
              <a:ext cx="2200844" cy="1806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7DFB9D1-D0DC-73E2-9B83-679A8D6FC259}"/>
                </a:ext>
              </a:extLst>
            </p:cNvPr>
            <p:cNvSpPr txBox="1"/>
            <p:nvPr/>
          </p:nvSpPr>
          <p:spPr>
            <a:xfrm>
              <a:off x="4218051" y="3597372"/>
              <a:ext cx="1863485" cy="12311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200" b="0" i="0" dirty="0">
                  <a:solidFill>
                    <a:schemeClr val="bg1">
                      <a:lumMod val="85000"/>
                    </a:schemeClr>
                  </a:solidFill>
                  <a:effectLst/>
                  <a:latin typeface="Roboto" panose="02000000000000000000" pitchFamily="2" charset="0"/>
                  <a:hlinkClick r:id="rId5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https://t2.daumcdn.net/thumb/R720x0/?fname=http://t1.daumcdn.net/brunch/service/guest/image/orkj9dCxi8NLCMo2t_hdJenSRD8.PNG</a:t>
              </a:r>
              <a:endParaRPr lang="ko-KR" altLang="en-US" sz="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257A3F43-F6F9-22E8-FA9B-9C3AE8049E39}"/>
              </a:ext>
            </a:extLst>
          </p:cNvPr>
          <p:cNvSpPr txBox="1"/>
          <p:nvPr/>
        </p:nvSpPr>
        <p:spPr>
          <a:xfrm>
            <a:off x="920128" y="5606516"/>
            <a:ext cx="738535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solidFill>
                  <a:schemeClr val="tx2">
                    <a:lumMod val="60000"/>
                    <a:lumOff val="40000"/>
                  </a:schemeClr>
                </a:solidFill>
                <a:latin typeface="210 맨발의청춘 R" pitchFamily="18" charset="-127"/>
                <a:ea typeface="210 맨발의청춘 R" pitchFamily="18" charset="-127"/>
              </a:rPr>
              <a:t>운동 자세</a:t>
            </a:r>
            <a:r>
              <a:rPr lang="ko-KR" altLang="en-US" sz="4400" dirty="0">
                <a:solidFill>
                  <a:schemeClr val="tx2">
                    <a:lumMod val="50000"/>
                  </a:schemeClr>
                </a:solidFill>
                <a:latin typeface="210 맨발의청춘 R" pitchFamily="18" charset="-127"/>
                <a:ea typeface="210 맨발의청춘 R" pitchFamily="18" charset="-127"/>
              </a:rPr>
              <a:t>에 대한 고려 안 함</a:t>
            </a:r>
          </a:p>
        </p:txBody>
      </p:sp>
    </p:spTree>
    <p:extLst>
      <p:ext uri="{BB962C8B-B14F-4D97-AF65-F5344CB8AC3E}">
        <p14:creationId xmlns:p14="http://schemas.microsoft.com/office/powerpoint/2010/main" val="13616112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1571570" y="910461"/>
            <a:ext cx="65101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210 맨발의청춘 R" pitchFamily="18" charset="-127"/>
                <a:ea typeface="210 맨발의청춘 R" pitchFamily="18" charset="-127"/>
              </a:rPr>
              <a:t>홈트레이닝과 퍼스널 트레이닝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5496" y="129406"/>
            <a:ext cx="714811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>
                <a:solidFill>
                  <a:schemeClr val="tx2">
                    <a:lumMod val="50000"/>
                  </a:schemeClr>
                </a:solidFill>
                <a:latin typeface="210 맨발의청춘 R" pitchFamily="18" charset="-127"/>
                <a:ea typeface="210 맨발의청춘 R" pitchFamily="18" charset="-127"/>
              </a:rPr>
              <a:t>기존 운동에 대한 인식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CCF9BF5-A932-124D-796D-E44BAF74E22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556792"/>
            <a:ext cx="3329143" cy="2589011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26ABA6F0-73C5-794A-4E10-3D5F6446C465}"/>
              </a:ext>
            </a:extLst>
          </p:cNvPr>
          <p:cNvGrpSpPr/>
          <p:nvPr/>
        </p:nvGrpSpPr>
        <p:grpSpPr>
          <a:xfrm>
            <a:off x="606403" y="4437112"/>
            <a:ext cx="2619375" cy="2028867"/>
            <a:chOff x="683568" y="4293096"/>
            <a:chExt cx="2619375" cy="2028867"/>
          </a:xfrm>
        </p:grpSpPr>
        <p:pic>
          <p:nvPicPr>
            <p:cNvPr id="1026" name="Picture 2" descr="바른 자세 틈새 운동] 진화하는 '퍼스널 트레이닝' 나를 위한 맞춤 운동 - 하나원큐M">
              <a:extLst>
                <a:ext uri="{FF2B5EF4-FFF2-40B4-BE49-F238E27FC236}">
                  <a16:creationId xmlns:a16="http://schemas.microsoft.com/office/drawing/2014/main" id="{4C904195-2F60-A89F-E44B-EC246B8A23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3568" y="4293096"/>
              <a:ext cx="2619375" cy="17430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100D6BE-289A-8762-DB39-D69BDB3D6C50}"/>
                </a:ext>
              </a:extLst>
            </p:cNvPr>
            <p:cNvSpPr txBox="1"/>
            <p:nvPr/>
          </p:nvSpPr>
          <p:spPr>
            <a:xfrm>
              <a:off x="769119" y="6044964"/>
              <a:ext cx="2448272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200" dirty="0">
                  <a:solidFill>
                    <a:schemeClr val="bg1">
                      <a:lumMod val="85000"/>
                    </a:schemeClr>
                  </a:solidFill>
                </a:rPr>
                <a:t>https://hana1qm.com/?p=11960</a:t>
              </a:r>
            </a:p>
          </p:txBody>
        </p:sp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B00509F-44D7-F64E-DC68-6ECAB6DF84BE}"/>
              </a:ext>
            </a:extLst>
          </p:cNvPr>
          <p:cNvSpPr/>
          <p:nvPr/>
        </p:nvSpPr>
        <p:spPr>
          <a:xfrm>
            <a:off x="251520" y="1556792"/>
            <a:ext cx="3329143" cy="258901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A9F5F4F-A8FD-4EA9-2CA4-269F8B351DE5}"/>
              </a:ext>
            </a:extLst>
          </p:cNvPr>
          <p:cNvSpPr/>
          <p:nvPr/>
        </p:nvSpPr>
        <p:spPr>
          <a:xfrm>
            <a:off x="251518" y="4293096"/>
            <a:ext cx="3329143" cy="217288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2921D18-0027-B620-F13B-578EFB1136A9}"/>
              </a:ext>
            </a:extLst>
          </p:cNvPr>
          <p:cNvSpPr txBox="1"/>
          <p:nvPr/>
        </p:nvSpPr>
        <p:spPr>
          <a:xfrm>
            <a:off x="4139952" y="1988840"/>
            <a:ext cx="4464496" cy="37013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올바른 자세 확인</a:t>
            </a:r>
            <a:r>
              <a:rPr lang="en-US" altLang="ko-KR" sz="2000" dirty="0"/>
              <a:t>/</a:t>
            </a:r>
            <a:r>
              <a:rPr lang="ko-KR" altLang="en-US" sz="2000" dirty="0"/>
              <a:t>지도를 위한</a:t>
            </a:r>
            <a:endParaRPr lang="en-US" altLang="ko-KR" sz="2000" dirty="0"/>
          </a:p>
          <a:p>
            <a:r>
              <a:rPr lang="ko-KR" altLang="en-US" sz="2000" dirty="0" err="1"/>
              <a:t>홈트레이닝</a:t>
            </a:r>
            <a:r>
              <a:rPr lang="ko-KR" altLang="en-US" sz="2000" dirty="0"/>
              <a:t> 및 퍼스널 트레이닝</a:t>
            </a: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err="1"/>
              <a:t>홈트레이닝</a:t>
            </a:r>
            <a:endParaRPr lang="en-US" altLang="ko-KR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골격의 차이 고려 안함</a:t>
            </a:r>
            <a:endParaRPr lang="en-US" altLang="ko-KR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피드백 없음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퍼스널 트레이닝</a:t>
            </a:r>
            <a:endParaRPr lang="en-US" altLang="ko-KR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비용</a:t>
            </a:r>
            <a:endParaRPr lang="en-US" altLang="ko-KR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신체 접촉</a:t>
            </a:r>
          </a:p>
        </p:txBody>
      </p:sp>
    </p:spTree>
    <p:extLst>
      <p:ext uri="{BB962C8B-B14F-4D97-AF65-F5344CB8AC3E}">
        <p14:creationId xmlns:p14="http://schemas.microsoft.com/office/powerpoint/2010/main" val="11674132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1115616" y="6165304"/>
            <a:ext cx="7200800" cy="0"/>
          </a:xfrm>
          <a:prstGeom prst="line">
            <a:avLst/>
          </a:prstGeom>
          <a:ln w="28575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1043608" y="3717032"/>
            <a:ext cx="7200800" cy="0"/>
          </a:xfrm>
          <a:prstGeom prst="line">
            <a:avLst/>
          </a:prstGeom>
          <a:ln w="28575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/>
          <p:cNvSpPr/>
          <p:nvPr/>
        </p:nvSpPr>
        <p:spPr>
          <a:xfrm>
            <a:off x="0" y="0"/>
            <a:ext cx="9144000" cy="105273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5496" y="129406"/>
            <a:ext cx="87767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>
                <a:solidFill>
                  <a:schemeClr val="tx2">
                    <a:lumMod val="50000"/>
                  </a:schemeClr>
                </a:solidFill>
                <a:latin typeface="210 맨발의청춘 R" pitchFamily="18" charset="-127"/>
                <a:ea typeface="210 맨발의청춘 R" pitchFamily="18" charset="-127"/>
              </a:rPr>
              <a:t>기존 운동에 대한 인식 변화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051720" y="2420888"/>
            <a:ext cx="472116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210 맨발의청춘 R" pitchFamily="18" charset="-127"/>
                <a:ea typeface="210 맨발의청춘 R" pitchFamily="18" charset="-127"/>
              </a:rPr>
              <a:t>개인의 운동 자세에 대한</a:t>
            </a:r>
            <a:endParaRPr lang="en-US" altLang="ko-KR" sz="3200" dirty="0">
              <a:solidFill>
                <a:schemeClr val="tx1">
                  <a:lumMod val="50000"/>
                  <a:lumOff val="50000"/>
                </a:schemeClr>
              </a:solidFill>
              <a:latin typeface="210 맨발의청춘 R" pitchFamily="18" charset="-127"/>
              <a:ea typeface="210 맨발의청춘 R" pitchFamily="18" charset="-127"/>
            </a:endParaRPr>
          </a:p>
          <a:p>
            <a:r>
              <a:rPr lang="ko-KR" alt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210 맨발의청춘 R" pitchFamily="18" charset="-127"/>
                <a:ea typeface="210 맨발의청춘 R" pitchFamily="18" charset="-127"/>
              </a:rPr>
              <a:t>정보 제공</a:t>
            </a:r>
          </a:p>
        </p:txBody>
      </p:sp>
      <p:pic>
        <p:nvPicPr>
          <p:cNvPr id="5123" name="Picture 3" descr="C:\Users\LG\Downloads\1494588667_sport_badges-1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816" y="4653136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C:\Users\LG\Downloads\1494588666_sport_badges-07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816" y="2154986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CF7EC8C-0728-FEE7-90F0-98405B6317D7}"/>
              </a:ext>
            </a:extLst>
          </p:cNvPr>
          <p:cNvSpPr txBox="1"/>
          <p:nvPr/>
        </p:nvSpPr>
        <p:spPr>
          <a:xfrm>
            <a:off x="2051720" y="4864838"/>
            <a:ext cx="548740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210 맨발의청춘 R" pitchFamily="18" charset="-127"/>
                <a:ea typeface="210 맨발의청춘 R" pitchFamily="18" charset="-127"/>
              </a:rPr>
              <a:t>홈트레이닝</a:t>
            </a:r>
            <a:r>
              <a:rPr lang="en-US" altLang="ko-KR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210 맨발의청춘 R" pitchFamily="18" charset="-127"/>
                <a:ea typeface="210 맨발의청춘 R" pitchFamily="18" charset="-127"/>
              </a:rPr>
              <a:t>, </a:t>
            </a:r>
            <a:r>
              <a:rPr lang="ko-KR" alt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210 맨발의청춘 R" pitchFamily="18" charset="-127"/>
                <a:ea typeface="210 맨발의청춘 R" pitchFamily="18" charset="-127"/>
              </a:rPr>
              <a:t>퍼스널 트레이닝</a:t>
            </a:r>
            <a:endParaRPr lang="en-US" altLang="ko-KR" sz="3200" dirty="0">
              <a:solidFill>
                <a:schemeClr val="tx1">
                  <a:lumMod val="50000"/>
                  <a:lumOff val="50000"/>
                </a:schemeClr>
              </a:solidFill>
              <a:latin typeface="210 맨발의청춘 R" pitchFamily="18" charset="-127"/>
              <a:ea typeface="210 맨발의청춘 R" pitchFamily="18" charset="-127"/>
            </a:endParaRPr>
          </a:p>
          <a:p>
            <a:r>
              <a:rPr lang="ko-KR" alt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210 맨발의청춘 R" pitchFamily="18" charset="-127"/>
                <a:ea typeface="210 맨발의청춘 R" pitchFamily="18" charset="-127"/>
              </a:rPr>
              <a:t>문제점과 단점 해결 </a:t>
            </a:r>
          </a:p>
        </p:txBody>
      </p:sp>
    </p:spTree>
    <p:extLst>
      <p:ext uri="{BB962C8B-B14F-4D97-AF65-F5344CB8AC3E}">
        <p14:creationId xmlns:p14="http://schemas.microsoft.com/office/powerpoint/2010/main" val="9282930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541</TotalTime>
  <Words>1487</Words>
  <Application>Microsoft Office PowerPoint</Application>
  <PresentationFormat>화면 슬라이드 쇼(4:3)</PresentationFormat>
  <Paragraphs>286</Paragraphs>
  <Slides>51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51</vt:i4>
      </vt:variant>
    </vt:vector>
  </HeadingPairs>
  <TitlesOfParts>
    <vt:vector size="57" baseType="lpstr">
      <vt:lpstr>210 맨발의청춘 R</vt:lpstr>
      <vt:lpstr>나눔바른펜</vt:lpstr>
      <vt:lpstr>맑은 고딕</vt:lpstr>
      <vt:lpstr>Arial</vt:lpstr>
      <vt:lpstr>Roboto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해리</dc:creator>
  <cp:lastModifiedBy>jinmo</cp:lastModifiedBy>
  <cp:revision>56</cp:revision>
  <dcterms:created xsi:type="dcterms:W3CDTF">2017-05-12T06:35:58Z</dcterms:created>
  <dcterms:modified xsi:type="dcterms:W3CDTF">2023-04-12T07:55:16Z</dcterms:modified>
</cp:coreProperties>
</file>